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93" r:id="rId5"/>
    <p:sldId id="262" r:id="rId6"/>
    <p:sldId id="294" r:id="rId7"/>
    <p:sldId id="260" r:id="rId8"/>
    <p:sldId id="261" r:id="rId9"/>
    <p:sldId id="264" r:id="rId10"/>
    <p:sldId id="265" r:id="rId11"/>
    <p:sldId id="263" r:id="rId12"/>
    <p:sldId id="258" r:id="rId13"/>
    <p:sldId id="257" r:id="rId14"/>
    <p:sldId id="266" r:id="rId15"/>
    <p:sldId id="267" r:id="rId16"/>
    <p:sldId id="298" r:id="rId17"/>
    <p:sldId id="299" r:id="rId18"/>
    <p:sldId id="295" r:id="rId19"/>
    <p:sldId id="300" r:id="rId20"/>
    <p:sldId id="296" r:id="rId21"/>
    <p:sldId id="297"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EC42A0-E834-4594-8096-E6349AF3948E}" v="84" dt="2024-02-04T08:42:40.837"/>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Stijl, gemiddeld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202B0CA-FC54-4496-8BCA-5EF66A818D29}" styleName="Stijl, donker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925" autoAdjust="0"/>
  </p:normalViewPr>
  <p:slideViewPr>
    <p:cSldViewPr snapToGrid="0" showGuides="1">
      <p:cViewPr varScale="1">
        <p:scale>
          <a:sx n="70" d="100"/>
          <a:sy n="70" d="100"/>
        </p:scale>
        <p:origin x="1166"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urice van Bijnen" userId="a2da763a-af8d-4cc0-9f0c-625e1f903469" providerId="ADAL" clId="{10EC42A0-E834-4594-8096-E6349AF3948E}"/>
    <pc:docChg chg="custSel addSld modSld">
      <pc:chgData name="Maurice van Bijnen" userId="a2da763a-af8d-4cc0-9f0c-625e1f903469" providerId="ADAL" clId="{10EC42A0-E834-4594-8096-E6349AF3948E}" dt="2024-02-04T08:44:53.393" v="601" actId="12385"/>
      <pc:docMkLst>
        <pc:docMk/>
      </pc:docMkLst>
      <pc:sldChg chg="modSp mod">
        <pc:chgData name="Maurice van Bijnen" userId="a2da763a-af8d-4cc0-9f0c-625e1f903469" providerId="ADAL" clId="{10EC42A0-E834-4594-8096-E6349AF3948E}" dt="2024-02-04T08:30:34.473" v="12" actId="20577"/>
        <pc:sldMkLst>
          <pc:docMk/>
          <pc:sldMk cId="3702869506" sldId="293"/>
        </pc:sldMkLst>
        <pc:spChg chg="mod">
          <ac:chgData name="Maurice van Bijnen" userId="a2da763a-af8d-4cc0-9f0c-625e1f903469" providerId="ADAL" clId="{10EC42A0-E834-4594-8096-E6349AF3948E}" dt="2024-02-04T08:30:34.473" v="12" actId="20577"/>
          <ac:spMkLst>
            <pc:docMk/>
            <pc:sldMk cId="3702869506" sldId="293"/>
            <ac:spMk id="5" creationId="{A09673F9-9A69-407B-A544-73317CD04BB6}"/>
          </ac:spMkLst>
        </pc:spChg>
      </pc:sldChg>
      <pc:sldChg chg="modSp modNotesTx">
        <pc:chgData name="Maurice van Bijnen" userId="a2da763a-af8d-4cc0-9f0c-625e1f903469" providerId="ADAL" clId="{10EC42A0-E834-4594-8096-E6349AF3948E}" dt="2024-02-04T08:35:56.432" v="494" actId="20577"/>
        <pc:sldMkLst>
          <pc:docMk/>
          <pc:sldMk cId="2389738106" sldId="298"/>
        </pc:sldMkLst>
        <pc:spChg chg="mod">
          <ac:chgData name="Maurice van Bijnen" userId="a2da763a-af8d-4cc0-9f0c-625e1f903469" providerId="ADAL" clId="{10EC42A0-E834-4594-8096-E6349AF3948E}" dt="2024-02-04T08:32:16.503" v="36" actId="20577"/>
          <ac:spMkLst>
            <pc:docMk/>
            <pc:sldMk cId="2389738106" sldId="298"/>
            <ac:spMk id="4" creationId="{6E045D5E-23A6-4099-BB1F-C51AD7657DD6}"/>
          </ac:spMkLst>
        </pc:spChg>
      </pc:sldChg>
      <pc:sldChg chg="modSp mod">
        <pc:chgData name="Maurice van Bijnen" userId="a2da763a-af8d-4cc0-9f0c-625e1f903469" providerId="ADAL" clId="{10EC42A0-E834-4594-8096-E6349AF3948E}" dt="2024-02-04T08:36:18.268" v="495" actId="20577"/>
        <pc:sldMkLst>
          <pc:docMk/>
          <pc:sldMk cId="540566402" sldId="299"/>
        </pc:sldMkLst>
        <pc:spChg chg="mod">
          <ac:chgData name="Maurice van Bijnen" userId="a2da763a-af8d-4cc0-9f0c-625e1f903469" providerId="ADAL" clId="{10EC42A0-E834-4594-8096-E6349AF3948E}" dt="2024-02-04T08:36:18.268" v="495" actId="20577"/>
          <ac:spMkLst>
            <pc:docMk/>
            <pc:sldMk cId="540566402" sldId="299"/>
            <ac:spMk id="2" creationId="{00000000-0000-0000-0000-000000000000}"/>
          </ac:spMkLst>
        </pc:spChg>
      </pc:sldChg>
      <pc:sldChg chg="addSp delSp modSp add mod modAnim">
        <pc:chgData name="Maurice van Bijnen" userId="a2da763a-af8d-4cc0-9f0c-625e1f903469" providerId="ADAL" clId="{10EC42A0-E834-4594-8096-E6349AF3948E}" dt="2024-02-04T08:44:53.393" v="601" actId="12385"/>
        <pc:sldMkLst>
          <pc:docMk/>
          <pc:sldMk cId="2648073700" sldId="300"/>
        </pc:sldMkLst>
        <pc:spChg chg="mod">
          <ac:chgData name="Maurice van Bijnen" userId="a2da763a-af8d-4cc0-9f0c-625e1f903469" providerId="ADAL" clId="{10EC42A0-E834-4594-8096-E6349AF3948E}" dt="2024-02-04T08:37:20.745" v="517" actId="20577"/>
          <ac:spMkLst>
            <pc:docMk/>
            <pc:sldMk cId="2648073700" sldId="300"/>
            <ac:spMk id="2" creationId="{FB41A627-C8BE-34AD-F495-326CA53D9985}"/>
          </ac:spMkLst>
        </pc:spChg>
        <pc:spChg chg="add mod">
          <ac:chgData name="Maurice van Bijnen" userId="a2da763a-af8d-4cc0-9f0c-625e1f903469" providerId="ADAL" clId="{10EC42A0-E834-4594-8096-E6349AF3948E}" dt="2024-02-04T08:38:31.992" v="573" actId="20577"/>
          <ac:spMkLst>
            <pc:docMk/>
            <pc:sldMk cId="2648073700" sldId="300"/>
            <ac:spMk id="3" creationId="{35805FB5-8018-16EB-EB63-78664D973E94}"/>
          </ac:spMkLst>
        </pc:spChg>
        <pc:spChg chg="add del mod">
          <ac:chgData name="Maurice van Bijnen" userId="a2da763a-af8d-4cc0-9f0c-625e1f903469" providerId="ADAL" clId="{10EC42A0-E834-4594-8096-E6349AF3948E}" dt="2024-02-04T08:42:38.618" v="585"/>
          <ac:spMkLst>
            <pc:docMk/>
            <pc:sldMk cId="2648073700" sldId="300"/>
            <ac:spMk id="4" creationId="{27DAAE35-7939-75BD-B316-BBCE9A7FE093}"/>
          </ac:spMkLst>
        </pc:spChg>
        <pc:graphicFrameChg chg="add del mod modGraphic">
          <ac:chgData name="Maurice van Bijnen" userId="a2da763a-af8d-4cc0-9f0c-625e1f903469" providerId="ADAL" clId="{10EC42A0-E834-4594-8096-E6349AF3948E}" dt="2024-02-04T08:42:38.618" v="583" actId="478"/>
          <ac:graphicFrameMkLst>
            <pc:docMk/>
            <pc:sldMk cId="2648073700" sldId="300"/>
            <ac:graphicFrameMk id="5" creationId="{7A266F74-70E1-D66A-F8AC-6C1784EFBF18}"/>
          </ac:graphicFrameMkLst>
        </pc:graphicFrameChg>
        <pc:graphicFrameChg chg="add mod modGraphic">
          <ac:chgData name="Maurice van Bijnen" userId="a2da763a-af8d-4cc0-9f0c-625e1f903469" providerId="ADAL" clId="{10EC42A0-E834-4594-8096-E6349AF3948E}" dt="2024-02-04T08:44:53.393" v="601" actId="12385"/>
          <ac:graphicFrameMkLst>
            <pc:docMk/>
            <pc:sldMk cId="2648073700" sldId="300"/>
            <ac:graphicFrameMk id="6" creationId="{7E9C2156-2D48-D152-C4C0-A640536EEF48}"/>
          </ac:graphicFrameMkLst>
        </pc:graphicFrameChg>
        <pc:picChg chg="del">
          <ac:chgData name="Maurice van Bijnen" userId="a2da763a-af8d-4cc0-9f0c-625e1f903469" providerId="ADAL" clId="{10EC42A0-E834-4594-8096-E6349AF3948E}" dt="2024-02-04T08:37:05.457" v="497" actId="478"/>
          <ac:picMkLst>
            <pc:docMk/>
            <pc:sldMk cId="2648073700" sldId="300"/>
            <ac:picMk id="9" creationId="{DC37F654-53FB-0BAF-B28B-6DE553DE5213}"/>
          </ac:picMkLst>
        </pc:picChg>
        <pc:picChg chg="del">
          <ac:chgData name="Maurice van Bijnen" userId="a2da763a-af8d-4cc0-9f0c-625e1f903469" providerId="ADAL" clId="{10EC42A0-E834-4594-8096-E6349AF3948E}" dt="2024-02-04T08:37:06.618" v="498" actId="478"/>
          <ac:picMkLst>
            <pc:docMk/>
            <pc:sldMk cId="2648073700" sldId="300"/>
            <ac:picMk id="13" creationId="{53502E65-D984-E5CA-24CB-7A0E15AA7A2A}"/>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2D81E1-57A3-4BEC-98A1-EB50286E20C8}" type="doc">
      <dgm:prSet loTypeId="urn:microsoft.com/office/officeart/2005/8/layout/chevron2" loCatId="process" qsTypeId="urn:microsoft.com/office/officeart/2005/8/quickstyle/simple1" qsCatId="simple" csTypeId="urn:microsoft.com/office/officeart/2005/8/colors/accent3_4" csCatId="accent3" phldr="1"/>
      <dgm:spPr/>
      <dgm:t>
        <a:bodyPr/>
        <a:lstStyle/>
        <a:p>
          <a:endParaRPr lang="nl-NL"/>
        </a:p>
      </dgm:t>
    </dgm:pt>
    <dgm:pt modelId="{3FFE5221-7AC9-43DD-B006-3E1C58FB28A5}">
      <dgm:prSet phldrT="[Tekst]"/>
      <dgm:spPr/>
      <dgm:t>
        <a:bodyPr/>
        <a:lstStyle/>
        <a:p>
          <a:r>
            <a:rPr lang="nl-NL" dirty="0"/>
            <a:t>BRON</a:t>
          </a:r>
        </a:p>
      </dgm:t>
    </dgm:pt>
    <dgm:pt modelId="{526C85B1-F332-4736-B1D2-0F708D009C2F}" type="parTrans" cxnId="{59ED55A5-6185-45C9-805D-FEA8F09883E5}">
      <dgm:prSet/>
      <dgm:spPr/>
      <dgm:t>
        <a:bodyPr/>
        <a:lstStyle/>
        <a:p>
          <a:endParaRPr lang="nl-NL"/>
        </a:p>
      </dgm:t>
    </dgm:pt>
    <dgm:pt modelId="{8DD5E324-2343-4E20-A1E4-0188BC71F642}" type="sibTrans" cxnId="{59ED55A5-6185-45C9-805D-FEA8F09883E5}">
      <dgm:prSet/>
      <dgm:spPr/>
      <dgm:t>
        <a:bodyPr/>
        <a:lstStyle/>
        <a:p>
          <a:endParaRPr lang="nl-NL"/>
        </a:p>
      </dgm:t>
    </dgm:pt>
    <dgm:pt modelId="{250B355D-A91B-4CB3-BC79-2700437965BA}">
      <dgm:prSet phldrT="[Tekst]"/>
      <dgm:spPr/>
      <dgm:t>
        <a:bodyPr/>
        <a:lstStyle/>
        <a:p>
          <a:r>
            <a:rPr lang="nl-NL" dirty="0"/>
            <a:t>De bron verwijderen of vervangen</a:t>
          </a:r>
        </a:p>
      </dgm:t>
    </dgm:pt>
    <dgm:pt modelId="{04D42D36-DA33-48D9-BBAC-FDFB2FA8B60F}" type="parTrans" cxnId="{8410451F-595B-499B-82DB-3F58AC858ACD}">
      <dgm:prSet/>
      <dgm:spPr/>
      <dgm:t>
        <a:bodyPr/>
        <a:lstStyle/>
        <a:p>
          <a:endParaRPr lang="nl-NL"/>
        </a:p>
      </dgm:t>
    </dgm:pt>
    <dgm:pt modelId="{C7ECEFB7-4ACB-4C21-AAA9-AEA2B2FA7BFE}" type="sibTrans" cxnId="{8410451F-595B-499B-82DB-3F58AC858ACD}">
      <dgm:prSet/>
      <dgm:spPr/>
      <dgm:t>
        <a:bodyPr/>
        <a:lstStyle/>
        <a:p>
          <a:endParaRPr lang="nl-NL"/>
        </a:p>
      </dgm:t>
    </dgm:pt>
    <dgm:pt modelId="{8B78637A-9069-4BF2-8FF0-8CBCD54EB1E0}">
      <dgm:prSet phldrT="[Tekst]"/>
      <dgm:spPr/>
      <dgm:t>
        <a:bodyPr/>
        <a:lstStyle/>
        <a:p>
          <a:r>
            <a:rPr lang="nl-NL" dirty="0"/>
            <a:t>AFSCHERMING</a:t>
          </a:r>
        </a:p>
      </dgm:t>
    </dgm:pt>
    <dgm:pt modelId="{662C5D1C-D8F5-4C67-B015-AF2F87CD1056}" type="parTrans" cxnId="{A2590267-B232-4941-A174-8A4BC1EF5121}">
      <dgm:prSet/>
      <dgm:spPr/>
      <dgm:t>
        <a:bodyPr/>
        <a:lstStyle/>
        <a:p>
          <a:endParaRPr lang="nl-NL"/>
        </a:p>
      </dgm:t>
    </dgm:pt>
    <dgm:pt modelId="{AE6404B3-7DC8-4C41-802C-24E9FF9F693A}" type="sibTrans" cxnId="{A2590267-B232-4941-A174-8A4BC1EF5121}">
      <dgm:prSet/>
      <dgm:spPr/>
      <dgm:t>
        <a:bodyPr/>
        <a:lstStyle/>
        <a:p>
          <a:endParaRPr lang="nl-NL"/>
        </a:p>
      </dgm:t>
    </dgm:pt>
    <dgm:pt modelId="{C6042B2D-70AE-4529-B29B-504F5DCDD917}">
      <dgm:prSet phldrT="[Tekst]"/>
      <dgm:spPr/>
      <dgm:t>
        <a:bodyPr/>
        <a:lstStyle/>
        <a:p>
          <a:r>
            <a:rPr lang="nl-NL" dirty="0"/>
            <a:t>Afschermen bron</a:t>
          </a:r>
        </a:p>
      </dgm:t>
    </dgm:pt>
    <dgm:pt modelId="{4CA1679A-016E-49C4-9594-D830D7F1B72C}" type="parTrans" cxnId="{619BB829-226D-430A-BF1E-1DD9DC53118E}">
      <dgm:prSet/>
      <dgm:spPr/>
      <dgm:t>
        <a:bodyPr/>
        <a:lstStyle/>
        <a:p>
          <a:endParaRPr lang="nl-NL"/>
        </a:p>
      </dgm:t>
    </dgm:pt>
    <dgm:pt modelId="{283E2C4F-B95E-408D-A400-34C58EE53432}" type="sibTrans" cxnId="{619BB829-226D-430A-BF1E-1DD9DC53118E}">
      <dgm:prSet/>
      <dgm:spPr/>
      <dgm:t>
        <a:bodyPr/>
        <a:lstStyle/>
        <a:p>
          <a:endParaRPr lang="nl-NL"/>
        </a:p>
      </dgm:t>
    </dgm:pt>
    <dgm:pt modelId="{96493C54-A9C0-4FE0-A11D-385B1B684A21}">
      <dgm:prSet phldrT="[Tekst]"/>
      <dgm:spPr/>
      <dgm:t>
        <a:bodyPr/>
        <a:lstStyle/>
        <a:p>
          <a:r>
            <a:rPr lang="nl-NL" dirty="0"/>
            <a:t>PBM</a:t>
          </a:r>
        </a:p>
      </dgm:t>
    </dgm:pt>
    <dgm:pt modelId="{21C571F9-B99D-4E80-BA44-717873A8E8E3}" type="parTrans" cxnId="{AC0D23C9-20F9-4213-BF6B-86CB4C94D66C}">
      <dgm:prSet/>
      <dgm:spPr/>
      <dgm:t>
        <a:bodyPr/>
        <a:lstStyle/>
        <a:p>
          <a:endParaRPr lang="nl-NL"/>
        </a:p>
      </dgm:t>
    </dgm:pt>
    <dgm:pt modelId="{ED1D6D02-E4C5-4C09-8252-CFE9322996BF}" type="sibTrans" cxnId="{AC0D23C9-20F9-4213-BF6B-86CB4C94D66C}">
      <dgm:prSet/>
      <dgm:spPr/>
      <dgm:t>
        <a:bodyPr/>
        <a:lstStyle/>
        <a:p>
          <a:endParaRPr lang="nl-NL"/>
        </a:p>
      </dgm:t>
    </dgm:pt>
    <dgm:pt modelId="{4F118895-6C3C-477B-938D-368561771B4B}">
      <dgm:prSet phldrT="[Tekst]"/>
      <dgm:spPr/>
      <dgm:t>
        <a:bodyPr/>
        <a:lstStyle/>
        <a:p>
          <a:r>
            <a:rPr lang="nl-NL" dirty="0"/>
            <a:t>Persoonlijke beschermingsmiddelen voor rest-risico’s</a:t>
          </a:r>
        </a:p>
      </dgm:t>
    </dgm:pt>
    <dgm:pt modelId="{22DC7C8F-9238-45DC-B2FD-66EF4CF1B4BA}" type="parTrans" cxnId="{B3B4A33A-BD4E-4547-B2E8-F62F2702757E}">
      <dgm:prSet/>
      <dgm:spPr/>
      <dgm:t>
        <a:bodyPr/>
        <a:lstStyle/>
        <a:p>
          <a:endParaRPr lang="nl-NL"/>
        </a:p>
      </dgm:t>
    </dgm:pt>
    <dgm:pt modelId="{AD2CFDF4-AC74-4897-8AE5-470FF87A6162}" type="sibTrans" cxnId="{B3B4A33A-BD4E-4547-B2E8-F62F2702757E}">
      <dgm:prSet/>
      <dgm:spPr/>
      <dgm:t>
        <a:bodyPr/>
        <a:lstStyle/>
        <a:p>
          <a:endParaRPr lang="nl-NL"/>
        </a:p>
      </dgm:t>
    </dgm:pt>
    <dgm:pt modelId="{1B865E48-23A0-4819-B5A8-62A2EA5778FC}">
      <dgm:prSet phldrT="[Tekst]"/>
      <dgm:spPr/>
      <dgm:t>
        <a:bodyPr/>
        <a:lstStyle/>
        <a:p>
          <a:r>
            <a:rPr lang="nl-NL" dirty="0"/>
            <a:t>Afschermen werknemers (fysiek en/of blootstellingsduur)</a:t>
          </a:r>
        </a:p>
      </dgm:t>
    </dgm:pt>
    <dgm:pt modelId="{1EBCF4E6-980E-4E96-AE9C-9CFCF341420B}" type="parTrans" cxnId="{ED4526FA-9DDC-4FF7-B60E-8A551481E862}">
      <dgm:prSet/>
      <dgm:spPr/>
      <dgm:t>
        <a:bodyPr/>
        <a:lstStyle/>
        <a:p>
          <a:endParaRPr lang="nl-NL"/>
        </a:p>
      </dgm:t>
    </dgm:pt>
    <dgm:pt modelId="{A1D8B87E-69D2-4675-A91F-2265F34CFA56}" type="sibTrans" cxnId="{ED4526FA-9DDC-4FF7-B60E-8A551481E862}">
      <dgm:prSet/>
      <dgm:spPr/>
      <dgm:t>
        <a:bodyPr/>
        <a:lstStyle/>
        <a:p>
          <a:endParaRPr lang="nl-NL"/>
        </a:p>
      </dgm:t>
    </dgm:pt>
    <dgm:pt modelId="{9D45A846-EDF3-4598-8193-4D9E54808695}" type="pres">
      <dgm:prSet presAssocID="{E12D81E1-57A3-4BEC-98A1-EB50286E20C8}" presName="linearFlow" presStyleCnt="0">
        <dgm:presLayoutVars>
          <dgm:dir/>
          <dgm:animLvl val="lvl"/>
          <dgm:resizeHandles val="exact"/>
        </dgm:presLayoutVars>
      </dgm:prSet>
      <dgm:spPr/>
    </dgm:pt>
    <dgm:pt modelId="{D64D5B95-FF98-484D-AF36-4FDF6AC5AE89}" type="pres">
      <dgm:prSet presAssocID="{3FFE5221-7AC9-43DD-B006-3E1C58FB28A5}" presName="composite" presStyleCnt="0"/>
      <dgm:spPr/>
    </dgm:pt>
    <dgm:pt modelId="{DC38D4AC-2403-4386-B820-55FB1A75CFDD}" type="pres">
      <dgm:prSet presAssocID="{3FFE5221-7AC9-43DD-B006-3E1C58FB28A5}" presName="parentText" presStyleLbl="alignNode1" presStyleIdx="0" presStyleCnt="3">
        <dgm:presLayoutVars>
          <dgm:chMax val="1"/>
          <dgm:bulletEnabled val="1"/>
        </dgm:presLayoutVars>
      </dgm:prSet>
      <dgm:spPr/>
    </dgm:pt>
    <dgm:pt modelId="{9FC0D85E-9607-43D2-BB0B-620540C207A4}" type="pres">
      <dgm:prSet presAssocID="{3FFE5221-7AC9-43DD-B006-3E1C58FB28A5}" presName="descendantText" presStyleLbl="alignAcc1" presStyleIdx="0" presStyleCnt="3">
        <dgm:presLayoutVars>
          <dgm:bulletEnabled val="1"/>
        </dgm:presLayoutVars>
      </dgm:prSet>
      <dgm:spPr/>
    </dgm:pt>
    <dgm:pt modelId="{B827DDCE-6448-42B6-AD8F-DA8F32787118}" type="pres">
      <dgm:prSet presAssocID="{8DD5E324-2343-4E20-A1E4-0188BC71F642}" presName="sp" presStyleCnt="0"/>
      <dgm:spPr/>
    </dgm:pt>
    <dgm:pt modelId="{64965D6D-AEF9-4E7B-8226-68CEC6AAEB4D}" type="pres">
      <dgm:prSet presAssocID="{8B78637A-9069-4BF2-8FF0-8CBCD54EB1E0}" presName="composite" presStyleCnt="0"/>
      <dgm:spPr/>
    </dgm:pt>
    <dgm:pt modelId="{D3DAC2C0-FFD7-4937-A358-94856DA2CCF8}" type="pres">
      <dgm:prSet presAssocID="{8B78637A-9069-4BF2-8FF0-8CBCD54EB1E0}" presName="parentText" presStyleLbl="alignNode1" presStyleIdx="1" presStyleCnt="3">
        <dgm:presLayoutVars>
          <dgm:chMax val="1"/>
          <dgm:bulletEnabled val="1"/>
        </dgm:presLayoutVars>
      </dgm:prSet>
      <dgm:spPr/>
    </dgm:pt>
    <dgm:pt modelId="{433E191B-3493-4DDC-9444-64C899EA2D29}" type="pres">
      <dgm:prSet presAssocID="{8B78637A-9069-4BF2-8FF0-8CBCD54EB1E0}" presName="descendantText" presStyleLbl="alignAcc1" presStyleIdx="1" presStyleCnt="3">
        <dgm:presLayoutVars>
          <dgm:bulletEnabled val="1"/>
        </dgm:presLayoutVars>
      </dgm:prSet>
      <dgm:spPr/>
    </dgm:pt>
    <dgm:pt modelId="{C9455469-CF16-4A0E-BEE5-63E720D15E10}" type="pres">
      <dgm:prSet presAssocID="{AE6404B3-7DC8-4C41-802C-24E9FF9F693A}" presName="sp" presStyleCnt="0"/>
      <dgm:spPr/>
    </dgm:pt>
    <dgm:pt modelId="{FE98D30C-3158-48F1-8FCD-93BEB77ED2C9}" type="pres">
      <dgm:prSet presAssocID="{96493C54-A9C0-4FE0-A11D-385B1B684A21}" presName="composite" presStyleCnt="0"/>
      <dgm:spPr/>
    </dgm:pt>
    <dgm:pt modelId="{67D8D3EF-D1FF-4178-A599-5DCF63457AD4}" type="pres">
      <dgm:prSet presAssocID="{96493C54-A9C0-4FE0-A11D-385B1B684A21}" presName="parentText" presStyleLbl="alignNode1" presStyleIdx="2" presStyleCnt="3">
        <dgm:presLayoutVars>
          <dgm:chMax val="1"/>
          <dgm:bulletEnabled val="1"/>
        </dgm:presLayoutVars>
      </dgm:prSet>
      <dgm:spPr/>
    </dgm:pt>
    <dgm:pt modelId="{5B4C67C6-9FCF-4535-BCAF-1E74F9470802}" type="pres">
      <dgm:prSet presAssocID="{96493C54-A9C0-4FE0-A11D-385B1B684A21}" presName="descendantText" presStyleLbl="alignAcc1" presStyleIdx="2" presStyleCnt="3">
        <dgm:presLayoutVars>
          <dgm:bulletEnabled val="1"/>
        </dgm:presLayoutVars>
      </dgm:prSet>
      <dgm:spPr/>
    </dgm:pt>
  </dgm:ptLst>
  <dgm:cxnLst>
    <dgm:cxn modelId="{E8FAC91A-ED52-4C9A-AAD3-2B1118C22974}" type="presOf" srcId="{4F118895-6C3C-477B-938D-368561771B4B}" destId="{5B4C67C6-9FCF-4535-BCAF-1E74F9470802}" srcOrd="0" destOrd="0" presId="urn:microsoft.com/office/officeart/2005/8/layout/chevron2"/>
    <dgm:cxn modelId="{8410451F-595B-499B-82DB-3F58AC858ACD}" srcId="{3FFE5221-7AC9-43DD-B006-3E1C58FB28A5}" destId="{250B355D-A91B-4CB3-BC79-2700437965BA}" srcOrd="0" destOrd="0" parTransId="{04D42D36-DA33-48D9-BBAC-FDFB2FA8B60F}" sibTransId="{C7ECEFB7-4ACB-4C21-AAA9-AEA2B2FA7BFE}"/>
    <dgm:cxn modelId="{619BB829-226D-430A-BF1E-1DD9DC53118E}" srcId="{8B78637A-9069-4BF2-8FF0-8CBCD54EB1E0}" destId="{C6042B2D-70AE-4529-B29B-504F5DCDD917}" srcOrd="0" destOrd="0" parTransId="{4CA1679A-016E-49C4-9594-D830D7F1B72C}" sibTransId="{283E2C4F-B95E-408D-A400-34C58EE53432}"/>
    <dgm:cxn modelId="{5B7B2D3A-1917-4830-81D0-A3D0314AF522}" type="presOf" srcId="{1B865E48-23A0-4819-B5A8-62A2EA5778FC}" destId="{433E191B-3493-4DDC-9444-64C899EA2D29}" srcOrd="0" destOrd="1" presId="urn:microsoft.com/office/officeart/2005/8/layout/chevron2"/>
    <dgm:cxn modelId="{B3B4A33A-BD4E-4547-B2E8-F62F2702757E}" srcId="{96493C54-A9C0-4FE0-A11D-385B1B684A21}" destId="{4F118895-6C3C-477B-938D-368561771B4B}" srcOrd="0" destOrd="0" parTransId="{22DC7C8F-9238-45DC-B2FD-66EF4CF1B4BA}" sibTransId="{AD2CFDF4-AC74-4897-8AE5-470FF87A6162}"/>
    <dgm:cxn modelId="{74464042-81B6-4416-AF6E-3891AB1DA0F4}" type="presOf" srcId="{250B355D-A91B-4CB3-BC79-2700437965BA}" destId="{9FC0D85E-9607-43D2-BB0B-620540C207A4}" srcOrd="0" destOrd="0" presId="urn:microsoft.com/office/officeart/2005/8/layout/chevron2"/>
    <dgm:cxn modelId="{D6784664-BA1F-4E00-903B-10635C47D138}" type="presOf" srcId="{96493C54-A9C0-4FE0-A11D-385B1B684A21}" destId="{67D8D3EF-D1FF-4178-A599-5DCF63457AD4}" srcOrd="0" destOrd="0" presId="urn:microsoft.com/office/officeart/2005/8/layout/chevron2"/>
    <dgm:cxn modelId="{A2590267-B232-4941-A174-8A4BC1EF5121}" srcId="{E12D81E1-57A3-4BEC-98A1-EB50286E20C8}" destId="{8B78637A-9069-4BF2-8FF0-8CBCD54EB1E0}" srcOrd="1" destOrd="0" parTransId="{662C5D1C-D8F5-4C67-B015-AF2F87CD1056}" sibTransId="{AE6404B3-7DC8-4C41-802C-24E9FF9F693A}"/>
    <dgm:cxn modelId="{5FBD644B-3B1F-4720-8BEA-0D8FA55B161C}" type="presOf" srcId="{8B78637A-9069-4BF2-8FF0-8CBCD54EB1E0}" destId="{D3DAC2C0-FFD7-4937-A358-94856DA2CCF8}" srcOrd="0" destOrd="0" presId="urn:microsoft.com/office/officeart/2005/8/layout/chevron2"/>
    <dgm:cxn modelId="{EA13D96E-5038-4E7B-9A5F-3E16DCD76C67}" type="presOf" srcId="{E12D81E1-57A3-4BEC-98A1-EB50286E20C8}" destId="{9D45A846-EDF3-4598-8193-4D9E54808695}" srcOrd="0" destOrd="0" presId="urn:microsoft.com/office/officeart/2005/8/layout/chevron2"/>
    <dgm:cxn modelId="{C40B5471-22A3-4C6E-AC92-C9E82B47AA0E}" type="presOf" srcId="{3FFE5221-7AC9-43DD-B006-3E1C58FB28A5}" destId="{DC38D4AC-2403-4386-B820-55FB1A75CFDD}" srcOrd="0" destOrd="0" presId="urn:microsoft.com/office/officeart/2005/8/layout/chevron2"/>
    <dgm:cxn modelId="{DC642976-0DC0-486B-B2D1-BB626D1A62E6}" type="presOf" srcId="{C6042B2D-70AE-4529-B29B-504F5DCDD917}" destId="{433E191B-3493-4DDC-9444-64C899EA2D29}" srcOrd="0" destOrd="0" presId="urn:microsoft.com/office/officeart/2005/8/layout/chevron2"/>
    <dgm:cxn modelId="{59ED55A5-6185-45C9-805D-FEA8F09883E5}" srcId="{E12D81E1-57A3-4BEC-98A1-EB50286E20C8}" destId="{3FFE5221-7AC9-43DD-B006-3E1C58FB28A5}" srcOrd="0" destOrd="0" parTransId="{526C85B1-F332-4736-B1D2-0F708D009C2F}" sibTransId="{8DD5E324-2343-4E20-A1E4-0188BC71F642}"/>
    <dgm:cxn modelId="{AC0D23C9-20F9-4213-BF6B-86CB4C94D66C}" srcId="{E12D81E1-57A3-4BEC-98A1-EB50286E20C8}" destId="{96493C54-A9C0-4FE0-A11D-385B1B684A21}" srcOrd="2" destOrd="0" parTransId="{21C571F9-B99D-4E80-BA44-717873A8E8E3}" sibTransId="{ED1D6D02-E4C5-4C09-8252-CFE9322996BF}"/>
    <dgm:cxn modelId="{ED4526FA-9DDC-4FF7-B60E-8A551481E862}" srcId="{8B78637A-9069-4BF2-8FF0-8CBCD54EB1E0}" destId="{1B865E48-23A0-4819-B5A8-62A2EA5778FC}" srcOrd="1" destOrd="0" parTransId="{1EBCF4E6-980E-4E96-AE9C-9CFCF341420B}" sibTransId="{A1D8B87E-69D2-4675-A91F-2265F34CFA56}"/>
    <dgm:cxn modelId="{A6176346-4599-4098-8994-B4987336353B}" type="presParOf" srcId="{9D45A846-EDF3-4598-8193-4D9E54808695}" destId="{D64D5B95-FF98-484D-AF36-4FDF6AC5AE89}" srcOrd="0" destOrd="0" presId="urn:microsoft.com/office/officeart/2005/8/layout/chevron2"/>
    <dgm:cxn modelId="{C3C45903-0DF2-4C5D-AB30-E85EE259BF8C}" type="presParOf" srcId="{D64D5B95-FF98-484D-AF36-4FDF6AC5AE89}" destId="{DC38D4AC-2403-4386-B820-55FB1A75CFDD}" srcOrd="0" destOrd="0" presId="urn:microsoft.com/office/officeart/2005/8/layout/chevron2"/>
    <dgm:cxn modelId="{1A12DCBE-2BD0-4AED-8AB4-051E313B803D}" type="presParOf" srcId="{D64D5B95-FF98-484D-AF36-4FDF6AC5AE89}" destId="{9FC0D85E-9607-43D2-BB0B-620540C207A4}" srcOrd="1" destOrd="0" presId="urn:microsoft.com/office/officeart/2005/8/layout/chevron2"/>
    <dgm:cxn modelId="{15B1CE4E-F243-4589-933C-89B01369D76F}" type="presParOf" srcId="{9D45A846-EDF3-4598-8193-4D9E54808695}" destId="{B827DDCE-6448-42B6-AD8F-DA8F32787118}" srcOrd="1" destOrd="0" presId="urn:microsoft.com/office/officeart/2005/8/layout/chevron2"/>
    <dgm:cxn modelId="{1FBE386C-4C9C-4421-A3D8-2D09B56426A4}" type="presParOf" srcId="{9D45A846-EDF3-4598-8193-4D9E54808695}" destId="{64965D6D-AEF9-4E7B-8226-68CEC6AAEB4D}" srcOrd="2" destOrd="0" presId="urn:microsoft.com/office/officeart/2005/8/layout/chevron2"/>
    <dgm:cxn modelId="{1B09A8E1-561F-4BD2-A119-8966EB9561B7}" type="presParOf" srcId="{64965D6D-AEF9-4E7B-8226-68CEC6AAEB4D}" destId="{D3DAC2C0-FFD7-4937-A358-94856DA2CCF8}" srcOrd="0" destOrd="0" presId="urn:microsoft.com/office/officeart/2005/8/layout/chevron2"/>
    <dgm:cxn modelId="{68A3F534-5756-49D6-88EA-2AF0248B1E19}" type="presParOf" srcId="{64965D6D-AEF9-4E7B-8226-68CEC6AAEB4D}" destId="{433E191B-3493-4DDC-9444-64C899EA2D29}" srcOrd="1" destOrd="0" presId="urn:microsoft.com/office/officeart/2005/8/layout/chevron2"/>
    <dgm:cxn modelId="{96DA4525-BF3B-4653-B121-7F27164A7148}" type="presParOf" srcId="{9D45A846-EDF3-4598-8193-4D9E54808695}" destId="{C9455469-CF16-4A0E-BEE5-63E720D15E10}" srcOrd="3" destOrd="0" presId="urn:microsoft.com/office/officeart/2005/8/layout/chevron2"/>
    <dgm:cxn modelId="{C7BF3194-D2C0-4549-B75D-4AAF092D161B}" type="presParOf" srcId="{9D45A846-EDF3-4598-8193-4D9E54808695}" destId="{FE98D30C-3158-48F1-8FCD-93BEB77ED2C9}" srcOrd="4" destOrd="0" presId="urn:microsoft.com/office/officeart/2005/8/layout/chevron2"/>
    <dgm:cxn modelId="{82FF2929-3406-4EC9-83BF-DDF32BB3D92B}" type="presParOf" srcId="{FE98D30C-3158-48F1-8FCD-93BEB77ED2C9}" destId="{67D8D3EF-D1FF-4178-A599-5DCF63457AD4}" srcOrd="0" destOrd="0" presId="urn:microsoft.com/office/officeart/2005/8/layout/chevron2"/>
    <dgm:cxn modelId="{B253AF4C-3462-4C70-9230-E2008850F6E3}" type="presParOf" srcId="{FE98D30C-3158-48F1-8FCD-93BEB77ED2C9}" destId="{5B4C67C6-9FCF-4535-BCAF-1E74F947080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24F62B-E679-49A7-B688-C78DBEEDA817}" type="doc">
      <dgm:prSet loTypeId="urn:microsoft.com/office/officeart/2005/8/layout/vList2" loCatId="list" qsTypeId="urn:microsoft.com/office/officeart/2005/8/quickstyle/simple1" qsCatId="simple" csTypeId="urn:microsoft.com/office/officeart/2005/8/colors/accent3_3" csCatId="accent3" phldr="1"/>
      <dgm:spPr/>
      <dgm:t>
        <a:bodyPr/>
        <a:lstStyle/>
        <a:p>
          <a:endParaRPr lang="nl-NL"/>
        </a:p>
      </dgm:t>
    </dgm:pt>
    <dgm:pt modelId="{01BE20CF-E0C9-4E75-8A89-19E4FDFF2247}">
      <dgm:prSet phldrT="[Tekst]"/>
      <dgm:spPr/>
      <dgm:t>
        <a:bodyPr/>
        <a:lstStyle/>
        <a:p>
          <a:r>
            <a:rPr lang="nl-NL" dirty="0"/>
            <a:t>Technisch haalbaar</a:t>
          </a:r>
        </a:p>
      </dgm:t>
    </dgm:pt>
    <dgm:pt modelId="{A047B795-B314-4285-936B-1DD93AA41D40}" type="parTrans" cxnId="{C5E3F826-3E69-4202-9FF4-6DB0EA18ACD8}">
      <dgm:prSet/>
      <dgm:spPr/>
      <dgm:t>
        <a:bodyPr/>
        <a:lstStyle/>
        <a:p>
          <a:endParaRPr lang="nl-NL"/>
        </a:p>
      </dgm:t>
    </dgm:pt>
    <dgm:pt modelId="{36B94FAC-821A-4E06-BACE-21381BE4E3B1}" type="sibTrans" cxnId="{C5E3F826-3E69-4202-9FF4-6DB0EA18ACD8}">
      <dgm:prSet/>
      <dgm:spPr/>
      <dgm:t>
        <a:bodyPr/>
        <a:lstStyle/>
        <a:p>
          <a:endParaRPr lang="nl-NL"/>
        </a:p>
      </dgm:t>
    </dgm:pt>
    <dgm:pt modelId="{9F91D36C-E76B-47B9-8DD8-FFB6ED3FA91C}">
      <dgm:prSet phldrT="[Tekst]"/>
      <dgm:spPr/>
      <dgm:t>
        <a:bodyPr/>
        <a:lstStyle/>
        <a:p>
          <a:r>
            <a:rPr lang="nl-NL" dirty="0"/>
            <a:t>Zijn er b.v. machines te krijgen met hetzelfde vermogen maar met minder lawaai?</a:t>
          </a:r>
        </a:p>
      </dgm:t>
    </dgm:pt>
    <dgm:pt modelId="{1BA004DA-4136-4863-A30A-A72331EC8EDA}" type="parTrans" cxnId="{9DEB3973-CCD3-4F07-81C6-C081177A13F9}">
      <dgm:prSet/>
      <dgm:spPr/>
      <dgm:t>
        <a:bodyPr/>
        <a:lstStyle/>
        <a:p>
          <a:endParaRPr lang="nl-NL"/>
        </a:p>
      </dgm:t>
    </dgm:pt>
    <dgm:pt modelId="{0DEFC8EB-2ED9-474F-8E95-70900F948550}" type="sibTrans" cxnId="{9DEB3973-CCD3-4F07-81C6-C081177A13F9}">
      <dgm:prSet/>
      <dgm:spPr/>
      <dgm:t>
        <a:bodyPr/>
        <a:lstStyle/>
        <a:p>
          <a:endParaRPr lang="nl-NL"/>
        </a:p>
      </dgm:t>
    </dgm:pt>
    <dgm:pt modelId="{FC256B04-3027-42F1-A714-30674B8948BC}">
      <dgm:prSet phldrT="[Tekst]"/>
      <dgm:spPr/>
      <dgm:t>
        <a:bodyPr/>
        <a:lstStyle/>
        <a:p>
          <a:r>
            <a:rPr lang="nl-NL" dirty="0"/>
            <a:t>Toepasbaar</a:t>
          </a:r>
        </a:p>
      </dgm:t>
    </dgm:pt>
    <dgm:pt modelId="{59DB97F9-28F1-4463-9393-582ED0751A47}" type="parTrans" cxnId="{91692814-5865-4F77-A137-893D9E10D99F}">
      <dgm:prSet/>
      <dgm:spPr/>
      <dgm:t>
        <a:bodyPr/>
        <a:lstStyle/>
        <a:p>
          <a:endParaRPr lang="nl-NL"/>
        </a:p>
      </dgm:t>
    </dgm:pt>
    <dgm:pt modelId="{23B53AB9-BB44-49DC-94B6-2D5BC7CAC33D}" type="sibTrans" cxnId="{91692814-5865-4F77-A137-893D9E10D99F}">
      <dgm:prSet/>
      <dgm:spPr/>
      <dgm:t>
        <a:bodyPr/>
        <a:lstStyle/>
        <a:p>
          <a:endParaRPr lang="nl-NL"/>
        </a:p>
      </dgm:t>
    </dgm:pt>
    <dgm:pt modelId="{1C08AAC9-BE18-4DD2-85D1-38D76094C126}">
      <dgm:prSet phldrT="[Tekst]"/>
      <dgm:spPr/>
      <dgm:t>
        <a:bodyPr/>
        <a:lstStyle/>
        <a:p>
          <a:r>
            <a:rPr lang="nl-NL" dirty="0"/>
            <a:t>Is er op een klein talud wel te werken met een trekker met een maaier aan een hydraulische arm?</a:t>
          </a:r>
        </a:p>
      </dgm:t>
    </dgm:pt>
    <dgm:pt modelId="{28957878-CD22-449D-8112-3F4E71F8B2DB}" type="parTrans" cxnId="{A298F830-5532-4D99-B744-FFA98FEAC92B}">
      <dgm:prSet/>
      <dgm:spPr/>
      <dgm:t>
        <a:bodyPr/>
        <a:lstStyle/>
        <a:p>
          <a:endParaRPr lang="nl-NL"/>
        </a:p>
      </dgm:t>
    </dgm:pt>
    <dgm:pt modelId="{67D56781-8C6C-40AB-894D-BED0B1355F02}" type="sibTrans" cxnId="{A298F830-5532-4D99-B744-FFA98FEAC92B}">
      <dgm:prSet/>
      <dgm:spPr/>
      <dgm:t>
        <a:bodyPr/>
        <a:lstStyle/>
        <a:p>
          <a:endParaRPr lang="nl-NL"/>
        </a:p>
      </dgm:t>
    </dgm:pt>
    <dgm:pt modelId="{A0367CF9-073F-4192-9BF8-496B2FFEBE06}">
      <dgm:prSet phldrT="[Tekst]"/>
      <dgm:spPr/>
      <dgm:t>
        <a:bodyPr/>
        <a:lstStyle/>
        <a:p>
          <a:r>
            <a:rPr lang="nl-NL" dirty="0"/>
            <a:t>Economisch haalbaar</a:t>
          </a:r>
        </a:p>
      </dgm:t>
    </dgm:pt>
    <dgm:pt modelId="{28A1219C-396B-4231-B0BE-DFEC6418ECF7}" type="parTrans" cxnId="{DD26EFE3-6CA6-4C1F-951D-0BAF9FF3B192}">
      <dgm:prSet/>
      <dgm:spPr/>
      <dgm:t>
        <a:bodyPr/>
        <a:lstStyle/>
        <a:p>
          <a:endParaRPr lang="nl-NL"/>
        </a:p>
      </dgm:t>
    </dgm:pt>
    <dgm:pt modelId="{9DC901F5-26D5-48F4-B5AC-2F2C652E1A21}" type="sibTrans" cxnId="{DD26EFE3-6CA6-4C1F-951D-0BAF9FF3B192}">
      <dgm:prSet/>
      <dgm:spPr/>
      <dgm:t>
        <a:bodyPr/>
        <a:lstStyle/>
        <a:p>
          <a:endParaRPr lang="nl-NL"/>
        </a:p>
      </dgm:t>
    </dgm:pt>
    <dgm:pt modelId="{AAA06D86-704F-438C-95DA-B932F443ACD6}">
      <dgm:prSet phldrT="[Tekst]"/>
      <dgm:spPr/>
      <dgm:t>
        <a:bodyPr/>
        <a:lstStyle/>
        <a:p>
          <a:r>
            <a:rPr lang="nl-NL" dirty="0"/>
            <a:t>Is het te betalen om voor één boom een hoogwerker te laten komen i.p.v. een ladder gebruiken?</a:t>
          </a:r>
        </a:p>
      </dgm:t>
    </dgm:pt>
    <dgm:pt modelId="{7D0B18A9-50C9-40D2-8956-213026A378C9}" type="parTrans" cxnId="{C13645D4-C256-494E-8C33-06FA0E88FFE5}">
      <dgm:prSet/>
      <dgm:spPr/>
      <dgm:t>
        <a:bodyPr/>
        <a:lstStyle/>
        <a:p>
          <a:endParaRPr lang="nl-NL"/>
        </a:p>
      </dgm:t>
    </dgm:pt>
    <dgm:pt modelId="{A75D52A5-DDB9-459D-9F14-4A7B7CAF6A85}" type="sibTrans" cxnId="{C13645D4-C256-494E-8C33-06FA0E88FFE5}">
      <dgm:prSet/>
      <dgm:spPr/>
      <dgm:t>
        <a:bodyPr/>
        <a:lstStyle/>
        <a:p>
          <a:endParaRPr lang="nl-NL"/>
        </a:p>
      </dgm:t>
    </dgm:pt>
    <dgm:pt modelId="{5EAAA9BE-4C24-42B5-B699-95766C05F552}" type="pres">
      <dgm:prSet presAssocID="{CA24F62B-E679-49A7-B688-C78DBEEDA817}" presName="linear" presStyleCnt="0">
        <dgm:presLayoutVars>
          <dgm:animLvl val="lvl"/>
          <dgm:resizeHandles val="exact"/>
        </dgm:presLayoutVars>
      </dgm:prSet>
      <dgm:spPr/>
    </dgm:pt>
    <dgm:pt modelId="{D617E66E-01C4-4C68-96BA-53279BEE6E1F}" type="pres">
      <dgm:prSet presAssocID="{01BE20CF-E0C9-4E75-8A89-19E4FDFF2247}" presName="parentText" presStyleLbl="node1" presStyleIdx="0" presStyleCnt="3">
        <dgm:presLayoutVars>
          <dgm:chMax val="0"/>
          <dgm:bulletEnabled val="1"/>
        </dgm:presLayoutVars>
      </dgm:prSet>
      <dgm:spPr/>
    </dgm:pt>
    <dgm:pt modelId="{225348C7-F36A-448D-ACF7-ECD5400697AD}" type="pres">
      <dgm:prSet presAssocID="{01BE20CF-E0C9-4E75-8A89-19E4FDFF2247}" presName="childText" presStyleLbl="revTx" presStyleIdx="0" presStyleCnt="3">
        <dgm:presLayoutVars>
          <dgm:bulletEnabled val="1"/>
        </dgm:presLayoutVars>
      </dgm:prSet>
      <dgm:spPr/>
    </dgm:pt>
    <dgm:pt modelId="{3295436F-7782-4C2B-B55A-7225770CF76B}" type="pres">
      <dgm:prSet presAssocID="{FC256B04-3027-42F1-A714-30674B8948BC}" presName="parentText" presStyleLbl="node1" presStyleIdx="1" presStyleCnt="3">
        <dgm:presLayoutVars>
          <dgm:chMax val="0"/>
          <dgm:bulletEnabled val="1"/>
        </dgm:presLayoutVars>
      </dgm:prSet>
      <dgm:spPr/>
    </dgm:pt>
    <dgm:pt modelId="{D72F832F-39AD-49D7-8A95-7CC6443458C2}" type="pres">
      <dgm:prSet presAssocID="{FC256B04-3027-42F1-A714-30674B8948BC}" presName="childText" presStyleLbl="revTx" presStyleIdx="1" presStyleCnt="3">
        <dgm:presLayoutVars>
          <dgm:bulletEnabled val="1"/>
        </dgm:presLayoutVars>
      </dgm:prSet>
      <dgm:spPr/>
    </dgm:pt>
    <dgm:pt modelId="{E754150E-1E07-49A3-BFDC-B1CFAA36AAF4}" type="pres">
      <dgm:prSet presAssocID="{A0367CF9-073F-4192-9BF8-496B2FFEBE06}" presName="parentText" presStyleLbl="node1" presStyleIdx="2" presStyleCnt="3">
        <dgm:presLayoutVars>
          <dgm:chMax val="0"/>
          <dgm:bulletEnabled val="1"/>
        </dgm:presLayoutVars>
      </dgm:prSet>
      <dgm:spPr/>
    </dgm:pt>
    <dgm:pt modelId="{4DED9BE0-B3F0-432E-9DF0-B62BCF69FFFC}" type="pres">
      <dgm:prSet presAssocID="{A0367CF9-073F-4192-9BF8-496B2FFEBE06}" presName="childText" presStyleLbl="revTx" presStyleIdx="2" presStyleCnt="3">
        <dgm:presLayoutVars>
          <dgm:bulletEnabled val="1"/>
        </dgm:presLayoutVars>
      </dgm:prSet>
      <dgm:spPr/>
    </dgm:pt>
  </dgm:ptLst>
  <dgm:cxnLst>
    <dgm:cxn modelId="{91692814-5865-4F77-A137-893D9E10D99F}" srcId="{CA24F62B-E679-49A7-B688-C78DBEEDA817}" destId="{FC256B04-3027-42F1-A714-30674B8948BC}" srcOrd="1" destOrd="0" parTransId="{59DB97F9-28F1-4463-9393-582ED0751A47}" sibTransId="{23B53AB9-BB44-49DC-94B6-2D5BC7CAC33D}"/>
    <dgm:cxn modelId="{C5E3F826-3E69-4202-9FF4-6DB0EA18ACD8}" srcId="{CA24F62B-E679-49A7-B688-C78DBEEDA817}" destId="{01BE20CF-E0C9-4E75-8A89-19E4FDFF2247}" srcOrd="0" destOrd="0" parTransId="{A047B795-B314-4285-936B-1DD93AA41D40}" sibTransId="{36B94FAC-821A-4E06-BACE-21381BE4E3B1}"/>
    <dgm:cxn modelId="{A298F830-5532-4D99-B744-FFA98FEAC92B}" srcId="{FC256B04-3027-42F1-A714-30674B8948BC}" destId="{1C08AAC9-BE18-4DD2-85D1-38D76094C126}" srcOrd="0" destOrd="0" parTransId="{28957878-CD22-449D-8112-3F4E71F8B2DB}" sibTransId="{67D56781-8C6C-40AB-894D-BED0B1355F02}"/>
    <dgm:cxn modelId="{25245547-0A66-4A6A-896B-2E6194DA527C}" type="presOf" srcId="{CA24F62B-E679-49A7-B688-C78DBEEDA817}" destId="{5EAAA9BE-4C24-42B5-B699-95766C05F552}" srcOrd="0" destOrd="0" presId="urn:microsoft.com/office/officeart/2005/8/layout/vList2"/>
    <dgm:cxn modelId="{9DEB3973-CCD3-4F07-81C6-C081177A13F9}" srcId="{01BE20CF-E0C9-4E75-8A89-19E4FDFF2247}" destId="{9F91D36C-E76B-47B9-8DD8-FFB6ED3FA91C}" srcOrd="0" destOrd="0" parTransId="{1BA004DA-4136-4863-A30A-A72331EC8EDA}" sibTransId="{0DEFC8EB-2ED9-474F-8E95-70900F948550}"/>
    <dgm:cxn modelId="{29C785BC-02F7-4A24-B77C-073289BCBF4F}" type="presOf" srcId="{9F91D36C-E76B-47B9-8DD8-FFB6ED3FA91C}" destId="{225348C7-F36A-448D-ACF7-ECD5400697AD}" srcOrd="0" destOrd="0" presId="urn:microsoft.com/office/officeart/2005/8/layout/vList2"/>
    <dgm:cxn modelId="{56A360CE-43C9-4BE7-A46E-84E0232300C9}" type="presOf" srcId="{FC256B04-3027-42F1-A714-30674B8948BC}" destId="{3295436F-7782-4C2B-B55A-7225770CF76B}" srcOrd="0" destOrd="0" presId="urn:microsoft.com/office/officeart/2005/8/layout/vList2"/>
    <dgm:cxn modelId="{C13645D4-C256-494E-8C33-06FA0E88FFE5}" srcId="{A0367CF9-073F-4192-9BF8-496B2FFEBE06}" destId="{AAA06D86-704F-438C-95DA-B932F443ACD6}" srcOrd="0" destOrd="0" parTransId="{7D0B18A9-50C9-40D2-8956-213026A378C9}" sibTransId="{A75D52A5-DDB9-459D-9F14-4A7B7CAF6A85}"/>
    <dgm:cxn modelId="{585C65E1-9C15-475F-9C88-D5B68173F557}" type="presOf" srcId="{1C08AAC9-BE18-4DD2-85D1-38D76094C126}" destId="{D72F832F-39AD-49D7-8A95-7CC6443458C2}" srcOrd="0" destOrd="0" presId="urn:microsoft.com/office/officeart/2005/8/layout/vList2"/>
    <dgm:cxn modelId="{DD26EFE3-6CA6-4C1F-951D-0BAF9FF3B192}" srcId="{CA24F62B-E679-49A7-B688-C78DBEEDA817}" destId="{A0367CF9-073F-4192-9BF8-496B2FFEBE06}" srcOrd="2" destOrd="0" parTransId="{28A1219C-396B-4231-B0BE-DFEC6418ECF7}" sibTransId="{9DC901F5-26D5-48F4-B5AC-2F2C652E1A21}"/>
    <dgm:cxn modelId="{E4F901EC-1C9A-41B8-B206-8A0666D7F08B}" type="presOf" srcId="{01BE20CF-E0C9-4E75-8A89-19E4FDFF2247}" destId="{D617E66E-01C4-4C68-96BA-53279BEE6E1F}" srcOrd="0" destOrd="0" presId="urn:microsoft.com/office/officeart/2005/8/layout/vList2"/>
    <dgm:cxn modelId="{AAA621ED-2F26-45F6-B7A8-1AE59612BFF9}" type="presOf" srcId="{AAA06D86-704F-438C-95DA-B932F443ACD6}" destId="{4DED9BE0-B3F0-432E-9DF0-B62BCF69FFFC}" srcOrd="0" destOrd="0" presId="urn:microsoft.com/office/officeart/2005/8/layout/vList2"/>
    <dgm:cxn modelId="{322D99F8-CF42-4EF4-ABD3-9A49ADF11211}" type="presOf" srcId="{A0367CF9-073F-4192-9BF8-496B2FFEBE06}" destId="{E754150E-1E07-49A3-BFDC-B1CFAA36AAF4}" srcOrd="0" destOrd="0" presId="urn:microsoft.com/office/officeart/2005/8/layout/vList2"/>
    <dgm:cxn modelId="{CEDC7F51-42EB-43C1-B0B0-D121EE285BFA}" type="presParOf" srcId="{5EAAA9BE-4C24-42B5-B699-95766C05F552}" destId="{D617E66E-01C4-4C68-96BA-53279BEE6E1F}" srcOrd="0" destOrd="0" presId="urn:microsoft.com/office/officeart/2005/8/layout/vList2"/>
    <dgm:cxn modelId="{91428A88-ADE1-49CE-84ED-B5664FE23AD0}" type="presParOf" srcId="{5EAAA9BE-4C24-42B5-B699-95766C05F552}" destId="{225348C7-F36A-448D-ACF7-ECD5400697AD}" srcOrd="1" destOrd="0" presId="urn:microsoft.com/office/officeart/2005/8/layout/vList2"/>
    <dgm:cxn modelId="{3DAB0A31-E1AB-4F95-A2F2-DE57771409F9}" type="presParOf" srcId="{5EAAA9BE-4C24-42B5-B699-95766C05F552}" destId="{3295436F-7782-4C2B-B55A-7225770CF76B}" srcOrd="2" destOrd="0" presId="urn:microsoft.com/office/officeart/2005/8/layout/vList2"/>
    <dgm:cxn modelId="{91DCC8D9-D402-4C9F-BF6A-40D6EB14F4D2}" type="presParOf" srcId="{5EAAA9BE-4C24-42B5-B699-95766C05F552}" destId="{D72F832F-39AD-49D7-8A95-7CC6443458C2}" srcOrd="3" destOrd="0" presId="urn:microsoft.com/office/officeart/2005/8/layout/vList2"/>
    <dgm:cxn modelId="{A5E86B03-D0CF-48F0-B584-DDB7325C34F1}" type="presParOf" srcId="{5EAAA9BE-4C24-42B5-B699-95766C05F552}" destId="{E754150E-1E07-49A3-BFDC-B1CFAA36AAF4}" srcOrd="4" destOrd="0" presId="urn:microsoft.com/office/officeart/2005/8/layout/vList2"/>
    <dgm:cxn modelId="{BE617CE1-0B7B-4830-BBE9-168444B9760B}" type="presParOf" srcId="{5EAAA9BE-4C24-42B5-B699-95766C05F552}" destId="{4DED9BE0-B3F0-432E-9DF0-B62BCF69FFFC}"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38D4AC-2403-4386-B820-55FB1A75CFDD}">
      <dsp:nvSpPr>
        <dsp:cNvPr id="0" name=""/>
        <dsp:cNvSpPr/>
      </dsp:nvSpPr>
      <dsp:spPr>
        <a:xfrm rot="5400000">
          <a:off x="-263968" y="265196"/>
          <a:ext cx="1759788" cy="1231852"/>
        </a:xfrm>
        <a:prstGeom prst="chevron">
          <a:avLst/>
        </a:prstGeom>
        <a:solidFill>
          <a:schemeClr val="accent3">
            <a:shade val="50000"/>
            <a:hueOff val="0"/>
            <a:satOff val="0"/>
            <a:lumOff val="0"/>
            <a:alphaOff val="0"/>
          </a:schemeClr>
        </a:solidFill>
        <a:ln w="12700" cap="flat" cmpd="sng" algn="ctr">
          <a:solidFill>
            <a:schemeClr val="accent3">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NL" sz="1200" kern="1200" dirty="0"/>
            <a:t>BRON</a:t>
          </a:r>
        </a:p>
      </dsp:txBody>
      <dsp:txXfrm rot="-5400000">
        <a:off x="0" y="617154"/>
        <a:ext cx="1231852" cy="527936"/>
      </dsp:txXfrm>
    </dsp:sp>
    <dsp:sp modelId="{9FC0D85E-9607-43D2-BB0B-620540C207A4}">
      <dsp:nvSpPr>
        <dsp:cNvPr id="0" name=""/>
        <dsp:cNvSpPr/>
      </dsp:nvSpPr>
      <dsp:spPr>
        <a:xfrm rot="5400000">
          <a:off x="5505357" y="-4272277"/>
          <a:ext cx="1143862" cy="9690873"/>
        </a:xfrm>
        <a:prstGeom prst="round2SameRect">
          <a:avLst/>
        </a:prstGeom>
        <a:solidFill>
          <a:schemeClr val="lt1">
            <a:alpha val="90000"/>
            <a:hueOff val="0"/>
            <a:satOff val="0"/>
            <a:lumOff val="0"/>
            <a:alphaOff val="0"/>
          </a:schemeClr>
        </a:solidFill>
        <a:ln w="12700" cap="flat" cmpd="sng" algn="ctr">
          <a:solidFill>
            <a:schemeClr val="accent3">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nl-NL" sz="2800" kern="1200" dirty="0"/>
            <a:t>De bron verwijderen of vervangen</a:t>
          </a:r>
        </a:p>
      </dsp:txBody>
      <dsp:txXfrm rot="-5400000">
        <a:off x="1231852" y="57067"/>
        <a:ext cx="9635034" cy="1032184"/>
      </dsp:txXfrm>
    </dsp:sp>
    <dsp:sp modelId="{D3DAC2C0-FFD7-4937-A358-94856DA2CCF8}">
      <dsp:nvSpPr>
        <dsp:cNvPr id="0" name=""/>
        <dsp:cNvSpPr/>
      </dsp:nvSpPr>
      <dsp:spPr>
        <a:xfrm rot="5400000">
          <a:off x="-263968" y="1832475"/>
          <a:ext cx="1759788" cy="1231852"/>
        </a:xfrm>
        <a:prstGeom prst="chevron">
          <a:avLst/>
        </a:prstGeom>
        <a:solidFill>
          <a:schemeClr val="accent3">
            <a:shade val="50000"/>
            <a:hueOff val="0"/>
            <a:satOff val="1306"/>
            <a:lumOff val="22617"/>
            <a:alphaOff val="0"/>
          </a:schemeClr>
        </a:solidFill>
        <a:ln w="12700" cap="flat" cmpd="sng" algn="ctr">
          <a:solidFill>
            <a:schemeClr val="accent3">
              <a:shade val="50000"/>
              <a:hueOff val="0"/>
              <a:satOff val="1306"/>
              <a:lumOff val="2261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NL" sz="1200" kern="1200" dirty="0"/>
            <a:t>AFSCHERMING</a:t>
          </a:r>
        </a:p>
      </dsp:txBody>
      <dsp:txXfrm rot="-5400000">
        <a:off x="0" y="2184433"/>
        <a:ext cx="1231852" cy="527936"/>
      </dsp:txXfrm>
    </dsp:sp>
    <dsp:sp modelId="{433E191B-3493-4DDC-9444-64C899EA2D29}">
      <dsp:nvSpPr>
        <dsp:cNvPr id="0" name=""/>
        <dsp:cNvSpPr/>
      </dsp:nvSpPr>
      <dsp:spPr>
        <a:xfrm rot="5400000">
          <a:off x="5505357" y="-2704998"/>
          <a:ext cx="1143862" cy="9690873"/>
        </a:xfrm>
        <a:prstGeom prst="round2SameRect">
          <a:avLst/>
        </a:prstGeom>
        <a:solidFill>
          <a:schemeClr val="lt1">
            <a:alpha val="90000"/>
            <a:hueOff val="0"/>
            <a:satOff val="0"/>
            <a:lumOff val="0"/>
            <a:alphaOff val="0"/>
          </a:schemeClr>
        </a:solidFill>
        <a:ln w="12700" cap="flat" cmpd="sng" algn="ctr">
          <a:solidFill>
            <a:schemeClr val="accent3">
              <a:shade val="50000"/>
              <a:hueOff val="0"/>
              <a:satOff val="1306"/>
              <a:lumOff val="2261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nl-NL" sz="2800" kern="1200" dirty="0"/>
            <a:t>Afschermen bron</a:t>
          </a:r>
        </a:p>
        <a:p>
          <a:pPr marL="285750" lvl="1" indent="-285750" algn="l" defTabSz="1244600">
            <a:lnSpc>
              <a:spcPct val="90000"/>
            </a:lnSpc>
            <a:spcBef>
              <a:spcPct val="0"/>
            </a:spcBef>
            <a:spcAft>
              <a:spcPct val="15000"/>
            </a:spcAft>
            <a:buChar char="•"/>
          </a:pPr>
          <a:r>
            <a:rPr lang="nl-NL" sz="2800" kern="1200" dirty="0"/>
            <a:t>Afschermen werknemers (fysiek en/of blootstellingsduur)</a:t>
          </a:r>
        </a:p>
      </dsp:txBody>
      <dsp:txXfrm rot="-5400000">
        <a:off x="1231852" y="1624346"/>
        <a:ext cx="9635034" cy="1032184"/>
      </dsp:txXfrm>
    </dsp:sp>
    <dsp:sp modelId="{67D8D3EF-D1FF-4178-A599-5DCF63457AD4}">
      <dsp:nvSpPr>
        <dsp:cNvPr id="0" name=""/>
        <dsp:cNvSpPr/>
      </dsp:nvSpPr>
      <dsp:spPr>
        <a:xfrm rot="5400000">
          <a:off x="-263968" y="3399754"/>
          <a:ext cx="1759788" cy="1231852"/>
        </a:xfrm>
        <a:prstGeom prst="chevron">
          <a:avLst/>
        </a:prstGeom>
        <a:solidFill>
          <a:schemeClr val="accent3">
            <a:shade val="50000"/>
            <a:hueOff val="0"/>
            <a:satOff val="1306"/>
            <a:lumOff val="22617"/>
            <a:alphaOff val="0"/>
          </a:schemeClr>
        </a:solidFill>
        <a:ln w="12700" cap="flat" cmpd="sng" algn="ctr">
          <a:solidFill>
            <a:schemeClr val="accent3">
              <a:shade val="50000"/>
              <a:hueOff val="0"/>
              <a:satOff val="1306"/>
              <a:lumOff val="2261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NL" sz="1200" kern="1200" dirty="0"/>
            <a:t>PBM</a:t>
          </a:r>
        </a:p>
      </dsp:txBody>
      <dsp:txXfrm rot="-5400000">
        <a:off x="0" y="3751712"/>
        <a:ext cx="1231852" cy="527936"/>
      </dsp:txXfrm>
    </dsp:sp>
    <dsp:sp modelId="{5B4C67C6-9FCF-4535-BCAF-1E74F9470802}">
      <dsp:nvSpPr>
        <dsp:cNvPr id="0" name=""/>
        <dsp:cNvSpPr/>
      </dsp:nvSpPr>
      <dsp:spPr>
        <a:xfrm rot="5400000">
          <a:off x="5505357" y="-1137719"/>
          <a:ext cx="1143862" cy="9690873"/>
        </a:xfrm>
        <a:prstGeom prst="round2SameRect">
          <a:avLst/>
        </a:prstGeom>
        <a:solidFill>
          <a:schemeClr val="lt1">
            <a:alpha val="90000"/>
            <a:hueOff val="0"/>
            <a:satOff val="0"/>
            <a:lumOff val="0"/>
            <a:alphaOff val="0"/>
          </a:schemeClr>
        </a:solidFill>
        <a:ln w="12700" cap="flat" cmpd="sng" algn="ctr">
          <a:solidFill>
            <a:schemeClr val="accent3">
              <a:shade val="50000"/>
              <a:hueOff val="0"/>
              <a:satOff val="1306"/>
              <a:lumOff val="2261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nl-NL" sz="2800" kern="1200" dirty="0"/>
            <a:t>Persoonlijke beschermingsmiddelen voor rest-risico’s</a:t>
          </a:r>
        </a:p>
      </dsp:txBody>
      <dsp:txXfrm rot="-5400000">
        <a:off x="1231852" y="3191625"/>
        <a:ext cx="9635034" cy="10321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17E66E-01C4-4C68-96BA-53279BEE6E1F}">
      <dsp:nvSpPr>
        <dsp:cNvPr id="0" name=""/>
        <dsp:cNvSpPr/>
      </dsp:nvSpPr>
      <dsp:spPr>
        <a:xfrm>
          <a:off x="0" y="4700"/>
          <a:ext cx="10515600" cy="725399"/>
        </a:xfrm>
        <a:prstGeom prst="roundRect">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nl-NL" sz="3100" kern="1200" dirty="0"/>
            <a:t>Technisch haalbaar</a:t>
          </a:r>
        </a:p>
      </dsp:txBody>
      <dsp:txXfrm>
        <a:off x="35411" y="40111"/>
        <a:ext cx="10444778" cy="654577"/>
      </dsp:txXfrm>
    </dsp:sp>
    <dsp:sp modelId="{225348C7-F36A-448D-ACF7-ECD5400697AD}">
      <dsp:nvSpPr>
        <dsp:cNvPr id="0" name=""/>
        <dsp:cNvSpPr/>
      </dsp:nvSpPr>
      <dsp:spPr>
        <a:xfrm>
          <a:off x="0" y="730100"/>
          <a:ext cx="10515600" cy="721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nl-NL" sz="2400" kern="1200" dirty="0"/>
            <a:t>Zijn er b.v. machines te krijgen met hetzelfde vermogen maar met minder lawaai?</a:t>
          </a:r>
        </a:p>
      </dsp:txBody>
      <dsp:txXfrm>
        <a:off x="0" y="730100"/>
        <a:ext cx="10515600" cy="721912"/>
      </dsp:txXfrm>
    </dsp:sp>
    <dsp:sp modelId="{3295436F-7782-4C2B-B55A-7225770CF76B}">
      <dsp:nvSpPr>
        <dsp:cNvPr id="0" name=""/>
        <dsp:cNvSpPr/>
      </dsp:nvSpPr>
      <dsp:spPr>
        <a:xfrm>
          <a:off x="0" y="1452012"/>
          <a:ext cx="10515600" cy="725399"/>
        </a:xfrm>
        <a:prstGeom prst="roundRect">
          <a:avLst/>
        </a:prstGeom>
        <a:solidFill>
          <a:schemeClr val="accent3">
            <a:shade val="80000"/>
            <a:hueOff val="0"/>
            <a:satOff val="385"/>
            <a:lumOff val="85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nl-NL" sz="3100" kern="1200" dirty="0"/>
            <a:t>Toepasbaar</a:t>
          </a:r>
        </a:p>
      </dsp:txBody>
      <dsp:txXfrm>
        <a:off x="35411" y="1487423"/>
        <a:ext cx="10444778" cy="654577"/>
      </dsp:txXfrm>
    </dsp:sp>
    <dsp:sp modelId="{D72F832F-39AD-49D7-8A95-7CC6443458C2}">
      <dsp:nvSpPr>
        <dsp:cNvPr id="0" name=""/>
        <dsp:cNvSpPr/>
      </dsp:nvSpPr>
      <dsp:spPr>
        <a:xfrm>
          <a:off x="0" y="2177412"/>
          <a:ext cx="10515600" cy="721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nl-NL" sz="2400" kern="1200" dirty="0"/>
            <a:t>Is er op een klein talud wel te werken met een trekker met een maaier aan een hydraulische arm?</a:t>
          </a:r>
        </a:p>
      </dsp:txBody>
      <dsp:txXfrm>
        <a:off x="0" y="2177412"/>
        <a:ext cx="10515600" cy="721912"/>
      </dsp:txXfrm>
    </dsp:sp>
    <dsp:sp modelId="{E754150E-1E07-49A3-BFDC-B1CFAA36AAF4}">
      <dsp:nvSpPr>
        <dsp:cNvPr id="0" name=""/>
        <dsp:cNvSpPr/>
      </dsp:nvSpPr>
      <dsp:spPr>
        <a:xfrm>
          <a:off x="0" y="2899325"/>
          <a:ext cx="10515600" cy="725399"/>
        </a:xfrm>
        <a:prstGeom prst="roundRect">
          <a:avLst/>
        </a:prstGeom>
        <a:solidFill>
          <a:schemeClr val="accent3">
            <a:shade val="80000"/>
            <a:hueOff val="0"/>
            <a:satOff val="771"/>
            <a:lumOff val="170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nl-NL" sz="3100" kern="1200" dirty="0"/>
            <a:t>Economisch haalbaar</a:t>
          </a:r>
        </a:p>
      </dsp:txBody>
      <dsp:txXfrm>
        <a:off x="35411" y="2934736"/>
        <a:ext cx="10444778" cy="654577"/>
      </dsp:txXfrm>
    </dsp:sp>
    <dsp:sp modelId="{4DED9BE0-B3F0-432E-9DF0-B62BCF69FFFC}">
      <dsp:nvSpPr>
        <dsp:cNvPr id="0" name=""/>
        <dsp:cNvSpPr/>
      </dsp:nvSpPr>
      <dsp:spPr>
        <a:xfrm>
          <a:off x="0" y="3624725"/>
          <a:ext cx="10515600" cy="721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nl-NL" sz="2400" kern="1200" dirty="0"/>
            <a:t>Is het te betalen om voor één boom een hoogwerker te laten komen i.p.v. een ladder gebruiken?</a:t>
          </a:r>
        </a:p>
      </dsp:txBody>
      <dsp:txXfrm>
        <a:off x="0" y="3624725"/>
        <a:ext cx="10515600" cy="72191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8397CF-E02E-4903-A055-890F16227311}" type="datetimeFigureOut">
              <a:rPr lang="en-GB" smtClean="0"/>
              <a:t>04/02/2024</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B9AB66-6B1B-4D33-8EC2-D94AB424B261}" type="slidenum">
              <a:rPr lang="en-GB" smtClean="0"/>
              <a:t>‹nr.›</a:t>
            </a:fld>
            <a:endParaRPr lang="en-GB"/>
          </a:p>
        </p:txBody>
      </p:sp>
    </p:spTree>
    <p:extLst>
      <p:ext uri="{BB962C8B-B14F-4D97-AF65-F5344CB8AC3E}">
        <p14:creationId xmlns:p14="http://schemas.microsoft.com/office/powerpoint/2010/main" val="1168210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Als je ongevallen wilt voorkomen moet je ingrijpen op de schakel daarvoor; onveilig handelen en onveilige situaties</a:t>
            </a:r>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4</a:t>
            </a:fld>
            <a:endParaRPr lang="en-GB"/>
          </a:p>
        </p:txBody>
      </p:sp>
    </p:spTree>
    <p:extLst>
      <p:ext uri="{BB962C8B-B14F-4D97-AF65-F5344CB8AC3E}">
        <p14:creationId xmlns:p14="http://schemas.microsoft.com/office/powerpoint/2010/main" val="3515772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Onveilige situaties zijn vaak het gevolg van onveilig handelen van anderen.</a:t>
            </a:r>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5</a:t>
            </a:fld>
            <a:endParaRPr lang="en-GB"/>
          </a:p>
        </p:txBody>
      </p:sp>
    </p:spTree>
    <p:extLst>
      <p:ext uri="{BB962C8B-B14F-4D97-AF65-F5344CB8AC3E}">
        <p14:creationId xmlns:p14="http://schemas.microsoft.com/office/powerpoint/2010/main" val="503671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Risico matrix</a:t>
            </a:r>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9</a:t>
            </a:fld>
            <a:endParaRPr lang="en-GB"/>
          </a:p>
        </p:txBody>
      </p:sp>
    </p:spTree>
    <p:extLst>
      <p:ext uri="{BB962C8B-B14F-4D97-AF65-F5344CB8AC3E}">
        <p14:creationId xmlns:p14="http://schemas.microsoft.com/office/powerpoint/2010/main" val="3905558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 een goede risico preventie moet je dus eerst een goed beeld hebben van de werkzaamheden die op een bedrijf plaats vinden. Voor al deze werkzaamheden moet je een inschatting maken van de mogelijke risico’s (dit kan je zelf doen maar dit kan je ook uitbesteden aan experts).</a:t>
            </a:r>
          </a:p>
          <a:p>
            <a:r>
              <a:rPr lang="nl-NL" dirty="0"/>
              <a:t>Wanneer je de risico’s in beeld hebt, pak je ze aan (bv een reling maken of </a:t>
            </a:r>
            <a:r>
              <a:rPr lang="nl-NL" dirty="0" err="1"/>
              <a:t>pbm’s</a:t>
            </a:r>
            <a:r>
              <a:rPr lang="nl-NL" dirty="0"/>
              <a:t> inkopen) of stel je een werkprotocol op (op welke wijze moet je werken om de risico’s zo klein mogelijk te houden)</a:t>
            </a:r>
          </a:p>
          <a:p>
            <a:pPr marL="228600" indent="-228600">
              <a:buAutoNum type="arabicParenR"/>
            </a:pPr>
            <a:r>
              <a:rPr lang="nl-NL" dirty="0"/>
              <a:t>Om hiermee te beginnen stelt elk bedrijf een RIE op. Dit gaat over </a:t>
            </a:r>
            <a:r>
              <a:rPr lang="nl-NL" dirty="0" err="1"/>
              <a:t>bedrijfsbrede</a:t>
            </a:r>
            <a:r>
              <a:rPr lang="nl-NL" dirty="0"/>
              <a:t> zaken en alle mogelijke werkzaamheden.</a:t>
            </a:r>
          </a:p>
          <a:p>
            <a:pPr marL="228600" indent="-228600">
              <a:buAutoNum type="arabicParenR"/>
            </a:pPr>
            <a:r>
              <a:rPr lang="nl-NL" dirty="0"/>
              <a:t>Een hovenier/groenvoorziener werkt vaak op locatie. Zo kan elk project zijn eigen unieke risico’s met zich meebrengen. Het is daarom niet onverstandig om voor een project ook een RI&amp;E op te stellen.</a:t>
            </a:r>
          </a:p>
          <a:p>
            <a:pPr marL="228600" indent="-228600">
              <a:buAutoNum type="arabicParenR"/>
            </a:pPr>
            <a:r>
              <a:rPr lang="nl-NL" dirty="0"/>
              <a:t>Indien er in een project (of </a:t>
            </a:r>
            <a:r>
              <a:rPr lang="nl-NL" dirty="0" err="1"/>
              <a:t>bedrijfsbreed</a:t>
            </a:r>
            <a:r>
              <a:rPr lang="nl-NL" dirty="0"/>
              <a:t>) sprake is van een nieuwe taak of werkzaamheid stel je een TRA op. Dit doe je vóór de offerte zodat je veiligheidskosten mee kan nemen. </a:t>
            </a:r>
          </a:p>
          <a:p>
            <a:pPr marL="228600" indent="-228600">
              <a:buAutoNum type="arabicParenR"/>
            </a:pPr>
            <a:r>
              <a:rPr lang="nl-NL" dirty="0"/>
              <a:t>Tenslotte voert elke werknemer zelf. Tijdens het werk, na een werkonderbreking een LMRA uit.</a:t>
            </a:r>
          </a:p>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13</a:t>
            </a:fld>
            <a:endParaRPr lang="en-GB"/>
          </a:p>
        </p:txBody>
      </p:sp>
    </p:spTree>
    <p:extLst>
      <p:ext uri="{BB962C8B-B14F-4D97-AF65-F5344CB8AC3E}">
        <p14:creationId xmlns:p14="http://schemas.microsoft.com/office/powerpoint/2010/main" val="1376043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risico inventarisatie en evaluatie is eigenlijk een soort checklist waarmee de bedrijfsprocessen stuk voor stuk worden doorgelopen. Op deze wijze worden de risico’s in kaart gebracht en kan de ondernemer deze aanpakken (plan van aanpak). Bij een bedrijf met meer dan 25 werknemers moet deze getoetst worden. Bij kleinere bedrijven kan je ook een standaard lijst gebruiken. Deze zijn meestal maar een paar jaar geldig. Heb je geen personeel, dan hoef je ook geen RIE op te stellen.</a:t>
            </a:r>
          </a:p>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14</a:t>
            </a:fld>
            <a:endParaRPr lang="en-GB"/>
          </a:p>
        </p:txBody>
      </p:sp>
    </p:spTree>
    <p:extLst>
      <p:ext uri="{BB962C8B-B14F-4D97-AF65-F5344CB8AC3E}">
        <p14:creationId xmlns:p14="http://schemas.microsoft.com/office/powerpoint/2010/main" val="1611458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15</a:t>
            </a:fld>
            <a:endParaRPr lang="en-GB"/>
          </a:p>
        </p:txBody>
      </p:sp>
    </p:spTree>
    <p:extLst>
      <p:ext uri="{BB962C8B-B14F-4D97-AF65-F5344CB8AC3E}">
        <p14:creationId xmlns:p14="http://schemas.microsoft.com/office/powerpoint/2010/main" val="1375403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07682-861F-0D82-E8D2-DD3663A7C29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F38A784-2D9E-08EC-5BE2-D8B79313E72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E8876DF-56BE-5E29-B97F-7AFC6C09C1AE}"/>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C65A218B-1542-BE8E-8D78-20A9B0224162}"/>
              </a:ext>
            </a:extLst>
          </p:cNvPr>
          <p:cNvSpPr>
            <a:spLocks noGrp="1"/>
          </p:cNvSpPr>
          <p:nvPr>
            <p:ph type="sldNum" sz="quarter" idx="5"/>
          </p:nvPr>
        </p:nvSpPr>
        <p:spPr/>
        <p:txBody>
          <a:bodyPr/>
          <a:lstStyle/>
          <a:p>
            <a:fld id="{5FB9AB66-6B1B-4D33-8EC2-D94AB424B261}" type="slidenum">
              <a:rPr lang="en-GB" smtClean="0"/>
              <a:t>16</a:t>
            </a:fld>
            <a:endParaRPr lang="en-GB"/>
          </a:p>
        </p:txBody>
      </p:sp>
    </p:spTree>
    <p:extLst>
      <p:ext uri="{BB962C8B-B14F-4D97-AF65-F5344CB8AC3E}">
        <p14:creationId xmlns:p14="http://schemas.microsoft.com/office/powerpoint/2010/main" val="1036713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Bij werkzaamheden waar nog geen werkprotocollen (</a:t>
            </a:r>
            <a:r>
              <a:rPr lang="nl-NL" dirty="0" err="1"/>
              <a:t>arbocatalogus</a:t>
            </a:r>
            <a:r>
              <a:rPr lang="nl-NL" dirty="0"/>
              <a:t>) voor zijn dient een werkgever een TRA op te stellen.</a:t>
            </a:r>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17</a:t>
            </a:fld>
            <a:endParaRPr lang="en-GB"/>
          </a:p>
        </p:txBody>
      </p:sp>
    </p:spTree>
    <p:extLst>
      <p:ext uri="{BB962C8B-B14F-4D97-AF65-F5344CB8AC3E}">
        <p14:creationId xmlns:p14="http://schemas.microsoft.com/office/powerpoint/2010/main" val="603144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LMRA voer je voor aanvang, na elke werkonderbreking of wanneer de werkzaamheden zijn veranderd uit. </a:t>
            </a:r>
          </a:p>
          <a:p>
            <a:r>
              <a:rPr lang="nl-NL" dirty="0"/>
              <a:t>Dit doet de uitvoerende werknemer zelf.</a:t>
            </a:r>
          </a:p>
          <a:p>
            <a:r>
              <a:rPr lang="nl-NL" dirty="0"/>
              <a:t>Duurt doorgaans minder dan een minuut.</a:t>
            </a:r>
          </a:p>
          <a:p>
            <a:r>
              <a:rPr lang="nl-NL" dirty="0"/>
              <a:t>Bij constatering van een risico neem je zelf maatregelen. Als dat niet voldoende is ga je direct naar je leidinggevende om dit te melden.</a:t>
            </a:r>
          </a:p>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18</a:t>
            </a:fld>
            <a:endParaRPr lang="en-GB"/>
          </a:p>
        </p:txBody>
      </p:sp>
    </p:spTree>
    <p:extLst>
      <p:ext uri="{BB962C8B-B14F-4D97-AF65-F5344CB8AC3E}">
        <p14:creationId xmlns:p14="http://schemas.microsoft.com/office/powerpoint/2010/main" val="32078715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00BEC53-6C66-491A-8262-6C9644C07152}" type="datetime1">
              <a:rPr lang="nl-NL" noProof="0" smtClean="0"/>
              <a:t>4-2-2024</a:t>
            </a:fld>
            <a:endParaRPr lang="nl-NL" noProof="0"/>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userDrawn="1"/>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2176981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0F00BBB-AA3D-402D-A179-A9C017A3453D}" type="datetime1">
              <a:rPr lang="nl-NL" noProof="0" smtClean="0"/>
              <a:t>4-2-2024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755398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D64DE01-3480-42CF-9B50-C0496424F63F}" type="datetime1">
              <a:rPr lang="nl-NL" noProof="0" smtClean="0"/>
              <a:t>4-2-2024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929438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7589DF6-5FCC-4E20-A137-51BC7E33C7E6}" type="datetime1">
              <a:rPr lang="nl-NL" noProof="0" smtClean="0"/>
              <a:t>4-2-2024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017407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31A92CC-9A51-4DCB-9CE1-87C12736465F}" type="datetime1">
              <a:rPr lang="nl-NL" noProof="0" smtClean="0"/>
              <a:t>4-2-2024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2047574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EEB38DD-7B9B-4187-B15F-CA706FB7F2BF}" type="datetime1">
              <a:rPr lang="nl-NL" noProof="0" smtClean="0"/>
              <a:t>4-2-2024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687881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7BC7CD8-A649-4824-9F9C-F7DAF78B876D}" type="datetime1">
              <a:rPr lang="nl-NL" noProof="0" smtClean="0"/>
              <a:t>4-2-2024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912026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56DC809-E006-4D4A-A571-B5578B43D022}" type="datetime1">
              <a:rPr lang="nl-NL" noProof="0" smtClean="0"/>
              <a:t>4-2-2024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577004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84B5DEA8-D406-4DE0-9C63-B6B0DEA56C5C}" type="datetime1">
              <a:rPr lang="nl-NL" noProof="0" smtClean="0"/>
              <a:t>4-2-2024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905935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B60EDB9-8966-4269-B009-409D6A203F05}" type="datetime1">
              <a:rPr lang="nl-NL" noProof="0" smtClean="0"/>
              <a:t>4-2-2024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082807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111CDB-CE47-42D8-BA9F-C515F5D3223B}" type="datetime1">
              <a:rPr lang="nl-NL" noProof="0" smtClean="0"/>
              <a:t>4-2-2024</a:t>
            </a:fld>
            <a:endParaRPr lang="nl-NL" noProof="0"/>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843265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F360904-632D-4428-B762-9ED2B3079DE4}" type="datetime1">
              <a:rPr lang="nl-NL" noProof="0" smtClean="0"/>
              <a:t>4-2-2024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769047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D67444-35CA-4F30-A69C-8F275EF502B8}" type="datetime1">
              <a:rPr lang="nl-NL" noProof="0" smtClean="0"/>
              <a:t>4-2-2024</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9914233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7F04B2F-7CB4-4EC9-8DAE-E7C3ED683122}" type="datetime1">
              <a:rPr lang="nl-NL" noProof="0" smtClean="0"/>
              <a:t>4-2-2024</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735847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069464-62FE-406B-87B8-2D97F20E17F9}" type="datetime1">
              <a:rPr lang="nl-NL" noProof="0" smtClean="0"/>
              <a:t>4-2-2024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970187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CCC48442-589B-4BFC-9184-496EEB8D88F7}" type="datetime1">
              <a:rPr lang="nl-NL" noProof="0" smtClean="0"/>
              <a:t>4-2-2024</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8459959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1460F1B3-482F-4F4A-A3C3-E26533A2A6F7}" type="datetime1">
              <a:rPr lang="nl-NL" noProof="0" smtClean="0"/>
              <a:t>4-2-2024</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2305409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B6837ED8-77B1-4D92-8A4C-07939ECD182A}" type="datetime1">
              <a:rPr lang="nl-NL" noProof="0" smtClean="0"/>
              <a:t>4-2-2024</a:t>
            </a:fld>
            <a:endParaRPr lang="nl-NL" noProof="0"/>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r>
              <a:rPr lang="nl-NL" noProof="0"/>
              <a:t>Onderwerp van de presentatie</a:t>
            </a:r>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pic>
        <p:nvPicPr>
          <p:cNvPr id="6" name="Vormentaal">
            <a:extLst>
              <a:ext uri="{FF2B5EF4-FFF2-40B4-BE49-F238E27FC236}">
                <a16:creationId xmlns:a16="http://schemas.microsoft.com/office/drawing/2014/main" id="{373D6FA9-37F7-49E5-8799-7DD48471C2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66410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smtClean="0"/>
              <a:pPr/>
              <a:t>4-2-2024</a:t>
            </a:fld>
            <a:endParaRPr lang="en-GB"/>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spTree>
    <p:extLst>
      <p:ext uri="{BB962C8B-B14F-4D97-AF65-F5344CB8AC3E}">
        <p14:creationId xmlns:p14="http://schemas.microsoft.com/office/powerpoint/2010/main" val="36990489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E1FD19D5-EFBE-44BB-99F8-B3AC1E31F12E}" type="datetime1">
              <a:rPr lang="nl-NL" smtClean="0"/>
              <a:t>4-2-2024</a:t>
            </a:fld>
            <a:endParaRPr lang="en-GB" dirty="0"/>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endParaRPr lang="en-GB" dirty="0"/>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userDrawn="1"/>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29469294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92644BC-DF8B-4D67-A7E7-632056BAF6A3}" type="datetime1">
              <a:rPr lang="nl-NL" smtClean="0"/>
              <a:t>4-2-2024</a:t>
            </a:fld>
            <a:endParaRPr lang="en-GB" dirty="0"/>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endParaRPr lang="en-GB" dirty="0"/>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spTree>
    <p:extLst>
      <p:ext uri="{BB962C8B-B14F-4D97-AF65-F5344CB8AC3E}">
        <p14:creationId xmlns:p14="http://schemas.microsoft.com/office/powerpoint/2010/main" val="25395088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noProof="0" smtClean="0"/>
              <a:pPr/>
              <a:t>4-2-2024</a:t>
            </a:fld>
            <a:endParaRPr lang="nl-NL" noProof="0" dirty="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nl-NL" noProof="0" dirty="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dirty="0"/>
          </a:p>
        </p:txBody>
      </p:sp>
      <p:grpSp>
        <p:nvGrpSpPr>
          <p:cNvPr id="155" name="Groep 154">
            <a:extLst>
              <a:ext uri="{FF2B5EF4-FFF2-40B4-BE49-F238E27FC236}">
                <a16:creationId xmlns:a16="http://schemas.microsoft.com/office/drawing/2014/main" id="{8CB0D178-BA37-41D2-857F-9B318F492987}"/>
              </a:ext>
            </a:extLst>
          </p:cNvPr>
          <p:cNvGrpSpPr/>
          <p:nvPr userDrawn="1"/>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userDrawn="1"/>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userDrawn="1"/>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userDrawn="1"/>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userDrawn="1"/>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userDrawn="1"/>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userDrawn="1"/>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userDrawn="1"/>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userDrawn="1"/>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userDrawn="1"/>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userDrawn="1"/>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userDrawn="1"/>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userDrawn="1"/>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userDrawn="1"/>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userDrawn="1"/>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userDrawn="1"/>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userDrawn="1"/>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userDrawn="1"/>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userDrawn="1"/>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userDrawn="1"/>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userDrawn="1"/>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userDrawn="1"/>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userDrawn="1"/>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userDrawn="1"/>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userDrawn="1"/>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userDrawn="1"/>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userDrawn="1"/>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userDrawn="1"/>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userDrawn="1"/>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userDrawn="1"/>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userDrawn="1"/>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userDrawn="1"/>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userDrawn="1"/>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userDrawn="1"/>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userDrawn="1"/>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userDrawn="1"/>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userDrawn="1"/>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userDrawn="1"/>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userDrawn="1"/>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userDrawn="1"/>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userDrawn="1"/>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userDrawn="1"/>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userDrawn="1"/>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userDrawn="1"/>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userDrawn="1"/>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userDrawn="1"/>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userDrawn="1"/>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userDrawn="1"/>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userDrawn="1"/>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userDrawn="1"/>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userDrawn="1"/>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userDrawn="1"/>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userDrawn="1"/>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userDrawn="1"/>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userDrawn="1"/>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userDrawn="1"/>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userDrawn="1"/>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userDrawn="1"/>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userDrawn="1"/>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userDrawn="1"/>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userDrawn="1"/>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406086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40E8DCF3-56A4-46E1-9EBC-EA613906C72E}" type="datetime1">
              <a:rPr lang="nl-NL" noProof="0" smtClean="0"/>
              <a:t>4-2-2024</a:t>
            </a:fld>
            <a:endParaRPr lang="nl-NL" noProof="0"/>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0693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userDrawn="1"/>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21860599-687F-493C-A523-B4769D1A9902}" type="datetime1">
              <a:rPr lang="nl-NL" noProof="0" smtClean="0"/>
              <a:t>4-2-2024</a:t>
            </a:fld>
            <a:endParaRPr lang="nl-NL" noProof="0"/>
          </a:p>
        </p:txBody>
      </p:sp>
    </p:spTree>
    <p:extLst>
      <p:ext uri="{BB962C8B-B14F-4D97-AF65-F5344CB8AC3E}">
        <p14:creationId xmlns:p14="http://schemas.microsoft.com/office/powerpoint/2010/main" val="4135053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DD8805B-C73B-4907-9377-FC5FEFF5C94B}" type="datetime1">
              <a:rPr lang="nl-NL" noProof="0" smtClean="0"/>
              <a:t>4-2-2024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367388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3F8924F-0B7B-4710-AD11-E918B7D7DC34}" type="datetime1">
              <a:rPr lang="nl-NL" noProof="0" smtClean="0"/>
              <a:t>4-2-2024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865923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790D4A7-C8B7-4A0C-B633-469DC286E6A4}" type="datetime1">
              <a:rPr lang="nl-NL" noProof="0" smtClean="0"/>
              <a:t>4-2-2024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518217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BA244ED-5108-4353-A2EE-644FDE4D0D92}" type="datetime1">
              <a:rPr lang="nl-NL" noProof="0" smtClean="0"/>
              <a:t>4-2-2024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767490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45E9D6B-D6F0-40D7-BDA6-80E6F7E85B75}" type="datetime1">
              <a:rPr lang="nl-NL" noProof="0" smtClean="0"/>
              <a:t>4-2-2024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826177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3033D5A6-A31A-4714-8C8C-D9F565F5F594}" type="datetime1">
              <a:rPr lang="nl-NL" noProof="0" smtClean="0"/>
              <a:t>4-2-2024</a:t>
            </a:fld>
            <a:endParaRPr lang="nl-NL" noProof="0" dirty="0"/>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r>
              <a:rPr lang="nl-NL" noProof="0" dirty="0"/>
              <a:t>Onderwerp van de presentatie</a:t>
            </a:r>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45B76B8B-DE07-48A4-9913-B57A52F2F853}" type="slidenum">
              <a:rPr lang="nl-NL" noProof="0" smtClean="0"/>
              <a:pPr/>
              <a:t>‹nr.›</a:t>
            </a:fld>
            <a:endParaRPr lang="nl-NL" noProof="0" dirty="0"/>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796236846"/>
      </p:ext>
    </p:extLst>
  </p:cSld>
  <p:clrMap bg1="lt1" tx1="dk1" bg2="lt2" tx2="dk2" accent1="accent1" accent2="accent2" accent3="accent3" accent4="accent4" accent5="accent5" accent6="accent6" hlink="hlink" folHlink="folHlink"/>
  <p:sldLayoutIdLst>
    <p:sldLayoutId id="2147483668" r:id="rId1"/>
    <p:sldLayoutId id="2147483650" r:id="rId2"/>
    <p:sldLayoutId id="2147483663" r:id="rId3"/>
    <p:sldLayoutId id="2147483664" r:id="rId4"/>
    <p:sldLayoutId id="2147483665" r:id="rId5"/>
    <p:sldLayoutId id="2147483666" r:id="rId6"/>
    <p:sldLayoutId id="2147483667" r:id="rId7"/>
    <p:sldLayoutId id="2147483671" r:id="rId8"/>
    <p:sldLayoutId id="2147483679" r:id="rId9"/>
    <p:sldLayoutId id="2147483680" r:id="rId10"/>
    <p:sldLayoutId id="2147483681" r:id="rId11"/>
    <p:sldLayoutId id="2147483682" r:id="rId12"/>
    <p:sldLayoutId id="2147483672" r:id="rId13"/>
    <p:sldLayoutId id="2147483673" r:id="rId14"/>
    <p:sldLayoutId id="2147483674" r:id="rId15"/>
    <p:sldLayoutId id="2147483676" r:id="rId16"/>
    <p:sldLayoutId id="2147483677" r:id="rId17"/>
    <p:sldLayoutId id="2147483678" r:id="rId18"/>
    <p:sldLayoutId id="2147483649" r:id="rId19"/>
    <p:sldLayoutId id="2147483669" r:id="rId20"/>
    <p:sldLayoutId id="2147483670" r:id="rId21"/>
    <p:sldLayoutId id="2147483683" r:id="rId22"/>
    <p:sldLayoutId id="2147483684" r:id="rId23"/>
    <p:sldLayoutId id="2147483685" r:id="rId24"/>
    <p:sldLayoutId id="2147483654" r:id="rId25"/>
    <p:sldLayoutId id="2147483655" r:id="rId26"/>
    <p:sldLayoutId id="2147483687" r:id="rId27"/>
    <p:sldLayoutId id="2147483688" r:id="rId28"/>
    <p:sldLayoutId id="2147483689" r:id="rId29"/>
  </p:sldLayoutIdLst>
  <p:hf hdr="0"/>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234" userDrawn="1">
          <p15:clr>
            <a:srgbClr val="F26B43"/>
          </p15:clr>
        </p15:guide>
        <p15:guide id="4" pos="7446" userDrawn="1">
          <p15:clr>
            <a:srgbClr val="F26B43"/>
          </p15:clr>
        </p15:guide>
        <p15:guide id="5" orient="horz" pos="187" userDrawn="1">
          <p15:clr>
            <a:srgbClr val="F26B43"/>
          </p15:clr>
        </p15:guide>
        <p15:guide id="6" orient="horz" pos="1071" userDrawn="1">
          <p15:clr>
            <a:srgbClr val="F26B43"/>
          </p15:clr>
        </p15:guide>
        <p15:guide id="7" orient="horz" pos="3861" userDrawn="1">
          <p15:clr>
            <a:srgbClr val="F26B43"/>
          </p15:clr>
        </p15:guide>
        <p15:guide id="8"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instrumenten.rie.nl/nl/stigas/hoveniers-en-groenvoorziener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hyperlink" Target="https://www.stigas.nl/agroarbo/hoveniers-en-groenvoorziening" TargetMode="Externa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dejongesafety.nl/wp-content/uploads/2014/08/TRA-voorbeeld.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16.xml"/><Relationship Id="rId1" Type="http://schemas.openxmlformats.org/officeDocument/2006/relationships/video" Target="https://www.youtube.com/embed/2UpgtUe13C0?feature=oembe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B89A16E7-7ADE-496A-AA5A-A063C6AD6470}"/>
              </a:ext>
            </a:extLst>
          </p:cNvPr>
          <p:cNvSpPr>
            <a:spLocks noGrp="1"/>
          </p:cNvSpPr>
          <p:nvPr>
            <p:ph type="sldNum" sz="quarter" idx="12"/>
          </p:nvPr>
        </p:nvSpPr>
        <p:spPr/>
        <p:txBody>
          <a:bodyPr/>
          <a:lstStyle/>
          <a:p>
            <a:fld id="{45B76B8B-DE07-48A4-9913-B57A52F2F853}" type="slidenum">
              <a:rPr lang="nl-NL" noProof="0" smtClean="0"/>
              <a:pPr/>
              <a:t>1</a:t>
            </a:fld>
            <a:endParaRPr lang="nl-NL" noProof="0"/>
          </a:p>
        </p:txBody>
      </p:sp>
      <p:sp>
        <p:nvSpPr>
          <p:cNvPr id="3" name="Tijdelijke aanduiding voor voettekst 2">
            <a:extLst>
              <a:ext uri="{FF2B5EF4-FFF2-40B4-BE49-F238E27FC236}">
                <a16:creationId xmlns:a16="http://schemas.microsoft.com/office/drawing/2014/main" id="{0B947431-96B4-4944-A35B-049F7A42470B}"/>
              </a:ext>
            </a:extLst>
          </p:cNvPr>
          <p:cNvSpPr>
            <a:spLocks noGrp="1"/>
          </p:cNvSpPr>
          <p:nvPr>
            <p:ph type="ftr" sz="quarter" idx="11"/>
          </p:nvPr>
        </p:nvSpPr>
        <p:spPr/>
        <p:txBody>
          <a:bodyPr/>
          <a:lstStyle/>
          <a:p>
            <a:r>
              <a:rPr lang="nl-NL" noProof="0"/>
              <a:t>Onderwerp van de presentatie</a:t>
            </a:r>
          </a:p>
        </p:txBody>
      </p:sp>
      <p:sp>
        <p:nvSpPr>
          <p:cNvPr id="4" name="Tijdelijke aanduiding voor datum 3">
            <a:extLst>
              <a:ext uri="{FF2B5EF4-FFF2-40B4-BE49-F238E27FC236}">
                <a16:creationId xmlns:a16="http://schemas.microsoft.com/office/drawing/2014/main" id="{79793D65-0135-40ED-9984-4D8DC3CAF6BC}"/>
              </a:ext>
            </a:extLst>
          </p:cNvPr>
          <p:cNvSpPr>
            <a:spLocks noGrp="1"/>
          </p:cNvSpPr>
          <p:nvPr>
            <p:ph type="dt" sz="half" idx="10"/>
          </p:nvPr>
        </p:nvSpPr>
        <p:spPr/>
        <p:txBody>
          <a:bodyPr/>
          <a:lstStyle/>
          <a:p>
            <a:fld id="{57F04B2F-7CB4-4EC9-8DAE-E7C3ED683122}" type="datetime1">
              <a:rPr lang="nl-NL" noProof="0" smtClean="0"/>
              <a:t>4-2-2024</a:t>
            </a:fld>
            <a:endParaRPr lang="nl-NL" noProof="0"/>
          </a:p>
        </p:txBody>
      </p:sp>
      <p:sp>
        <p:nvSpPr>
          <p:cNvPr id="5" name="Ondertitel 4">
            <a:extLst>
              <a:ext uri="{FF2B5EF4-FFF2-40B4-BE49-F238E27FC236}">
                <a16:creationId xmlns:a16="http://schemas.microsoft.com/office/drawing/2014/main" id="{A09673F9-9A69-407B-A544-73317CD04BB6}"/>
              </a:ext>
            </a:extLst>
          </p:cNvPr>
          <p:cNvSpPr>
            <a:spLocks noGrp="1"/>
          </p:cNvSpPr>
          <p:nvPr>
            <p:ph type="subTitle" idx="1"/>
          </p:nvPr>
        </p:nvSpPr>
        <p:spPr/>
        <p:txBody>
          <a:bodyPr>
            <a:normAutofit/>
          </a:bodyPr>
          <a:lstStyle/>
          <a:p>
            <a:r>
              <a:rPr lang="nl-NL" dirty="0"/>
              <a:t>IBS </a:t>
            </a:r>
            <a:r>
              <a:rPr lang="nl-NL" dirty="0" err="1"/>
              <a:t>Toptuin</a:t>
            </a:r>
            <a:endParaRPr lang="nl-NL" dirty="0"/>
          </a:p>
          <a:p>
            <a:endParaRPr lang="nl-NL" dirty="0"/>
          </a:p>
        </p:txBody>
      </p:sp>
      <p:sp>
        <p:nvSpPr>
          <p:cNvPr id="6" name="Titel 5">
            <a:extLst>
              <a:ext uri="{FF2B5EF4-FFF2-40B4-BE49-F238E27FC236}">
                <a16:creationId xmlns:a16="http://schemas.microsoft.com/office/drawing/2014/main" id="{7709853F-071F-4F66-A7ED-2F5D3E6A9007}"/>
              </a:ext>
            </a:extLst>
          </p:cNvPr>
          <p:cNvSpPr>
            <a:spLocks noGrp="1"/>
          </p:cNvSpPr>
          <p:nvPr>
            <p:ph type="ctrTitle"/>
          </p:nvPr>
        </p:nvSpPr>
        <p:spPr/>
        <p:txBody>
          <a:bodyPr/>
          <a:lstStyle/>
          <a:p>
            <a:r>
              <a:rPr lang="nl-NL" dirty="0"/>
              <a:t>Veiligheidstheorie</a:t>
            </a:r>
          </a:p>
        </p:txBody>
      </p:sp>
    </p:spTree>
    <p:extLst>
      <p:ext uri="{BB962C8B-B14F-4D97-AF65-F5344CB8AC3E}">
        <p14:creationId xmlns:p14="http://schemas.microsoft.com/office/powerpoint/2010/main" val="3702869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jdelijke aanduiding voor dianummer 5"/>
          <p:cNvSpPr>
            <a:spLocks noGrp="1"/>
          </p:cNvSpPr>
          <p:nvPr>
            <p:ph type="sldNum" sz="quarter" idx="12"/>
          </p:nvPr>
        </p:nvSpPr>
        <p:spPr/>
        <p:txBody>
          <a:bodyPr/>
          <a:lstStyle/>
          <a:p>
            <a:endParaRPr lang="nl-NL" altLang="nl-NL" sz="1050"/>
          </a:p>
          <a:p>
            <a:endParaRPr lang="nl-NL" altLang="nl-NL"/>
          </a:p>
          <a:p>
            <a:r>
              <a:rPr lang="nl-NL" altLang="nl-NL" sz="1050"/>
              <a:t>                     </a:t>
            </a:r>
            <a:fld id="{FBB806BD-3AE7-41CC-9FF5-F2F11FD4BE14}" type="slidenum">
              <a:rPr lang="nl-NL" altLang="nl-NL" sz="1050"/>
              <a:pPr/>
              <a:t>10</a:t>
            </a:fld>
            <a:endParaRPr lang="nl-NL" altLang="nl-NL" sz="1050"/>
          </a:p>
        </p:txBody>
      </p:sp>
      <p:sp>
        <p:nvSpPr>
          <p:cNvPr id="9220" name="Rectangle 4"/>
          <p:cNvSpPr>
            <a:spLocks noGrp="1" noChangeArrowheads="1"/>
          </p:cNvSpPr>
          <p:nvPr>
            <p:ph type="title"/>
          </p:nvPr>
        </p:nvSpPr>
        <p:spPr>
          <a:xfrm>
            <a:off x="596901" y="609600"/>
            <a:ext cx="7685087" cy="762000"/>
          </a:xfrm>
        </p:spPr>
        <p:txBody>
          <a:bodyPr/>
          <a:lstStyle/>
          <a:p>
            <a:r>
              <a:rPr lang="nl-NL" altLang="nl-NL" sz="4050" dirty="0"/>
              <a:t>Risico’s</a:t>
            </a:r>
          </a:p>
        </p:txBody>
      </p:sp>
      <p:sp>
        <p:nvSpPr>
          <p:cNvPr id="9221" name="Rectangle 5"/>
          <p:cNvSpPr>
            <a:spLocks noGrp="1" noChangeArrowheads="1"/>
          </p:cNvSpPr>
          <p:nvPr>
            <p:ph type="body" idx="1"/>
          </p:nvPr>
        </p:nvSpPr>
        <p:spPr>
          <a:xfrm>
            <a:off x="596901" y="1828800"/>
            <a:ext cx="7685088" cy="4267200"/>
          </a:xfrm>
        </p:spPr>
        <p:txBody>
          <a:bodyPr>
            <a:normAutofit/>
          </a:bodyPr>
          <a:lstStyle/>
          <a:p>
            <a:pPr>
              <a:buFont typeface="Monotype Sorts" pitchFamily="2" charset="2"/>
              <a:buNone/>
            </a:pPr>
            <a:r>
              <a:rPr lang="nl-NL" altLang="nl-NL" dirty="0">
                <a:latin typeface="+mj-lt"/>
              </a:rPr>
              <a:t>Onderscheid maken in:</a:t>
            </a:r>
          </a:p>
          <a:p>
            <a:pPr>
              <a:buFont typeface="Monotype Sorts" pitchFamily="2" charset="2"/>
              <a:buNone/>
            </a:pPr>
            <a:endParaRPr lang="nl-NL" altLang="nl-NL" dirty="0">
              <a:latin typeface="+mj-lt"/>
            </a:endParaRPr>
          </a:p>
          <a:p>
            <a:pPr>
              <a:buFont typeface="Times New Roman" panose="02020603050405020304" pitchFamily="18" charset="0"/>
              <a:buNone/>
            </a:pPr>
            <a:r>
              <a:rPr lang="nl-NL" altLang="nl-NL" dirty="0">
                <a:latin typeface="+mj-lt"/>
              </a:rPr>
              <a:t>	  V </a:t>
            </a:r>
            <a:r>
              <a:rPr lang="nl-NL" altLang="nl-NL" dirty="0">
                <a:latin typeface="+mj-lt"/>
                <a:sym typeface="Monotype Sorts" pitchFamily="2" charset="2"/>
              </a:rPr>
              <a:t>= Veiligheidsrisico’s</a:t>
            </a:r>
          </a:p>
          <a:p>
            <a:pPr lvl="1">
              <a:buFont typeface="Monotype Sorts" pitchFamily="2" charset="2"/>
              <a:buChar char="ã"/>
            </a:pPr>
            <a:r>
              <a:rPr lang="nl-NL" altLang="nl-NL" dirty="0">
                <a:latin typeface="+mj-lt"/>
                <a:sym typeface="Monotype Sorts" pitchFamily="2" charset="2"/>
              </a:rPr>
              <a:t>    brand, explosie, vallen, e.d.</a:t>
            </a:r>
          </a:p>
          <a:p>
            <a:pPr lvl="1">
              <a:buFont typeface="Monotype Sorts" pitchFamily="2" charset="2"/>
              <a:buNone/>
            </a:pPr>
            <a:endParaRPr lang="nl-NL" altLang="nl-NL" dirty="0">
              <a:latin typeface="+mj-lt"/>
              <a:sym typeface="Monotype Sorts" pitchFamily="2" charset="2"/>
            </a:endParaRPr>
          </a:p>
          <a:p>
            <a:pPr lvl="1">
              <a:buFont typeface="Monotype Sorts" pitchFamily="2" charset="2"/>
              <a:buNone/>
            </a:pPr>
            <a:r>
              <a:rPr lang="nl-NL" altLang="nl-NL" dirty="0">
                <a:latin typeface="+mj-lt"/>
                <a:sym typeface="Monotype Sorts" pitchFamily="2" charset="2"/>
              </a:rPr>
              <a:t>G = Gezondheidsrisico’s</a:t>
            </a:r>
          </a:p>
          <a:p>
            <a:pPr lvl="1">
              <a:buFontTx/>
              <a:buNone/>
            </a:pPr>
            <a:r>
              <a:rPr lang="nl-NL" altLang="nl-NL" dirty="0">
                <a:latin typeface="+mj-lt"/>
                <a:sym typeface="Monotype Sorts" pitchFamily="2" charset="2"/>
              </a:rPr>
              <a:t>   doofheid, rugklachten, e.d.</a:t>
            </a:r>
            <a:endParaRPr lang="nl-NL" altLang="nl-NL" sz="2700" b="1" dirty="0">
              <a:latin typeface="+mj-lt"/>
              <a:sym typeface="Monotype Sorts" pitchFamily="2" charset="2"/>
            </a:endParaRPr>
          </a:p>
          <a:p>
            <a:pPr lvl="1">
              <a:lnSpc>
                <a:spcPct val="80000"/>
              </a:lnSpc>
              <a:buFontTx/>
              <a:buNone/>
            </a:pPr>
            <a:endParaRPr lang="nl-NL" altLang="nl-NL" sz="2700" b="1" dirty="0">
              <a:latin typeface="+mj-lt"/>
              <a:sym typeface="Monotype Sorts" pitchFamily="2" charset="2"/>
            </a:endParaRPr>
          </a:p>
          <a:p>
            <a:pPr lvl="1">
              <a:buFontTx/>
              <a:buNone/>
            </a:pPr>
            <a:r>
              <a:rPr lang="nl-NL" altLang="nl-NL" dirty="0">
                <a:latin typeface="+mj-lt"/>
              </a:rPr>
              <a:t>W = Welzijnsrisico’s</a:t>
            </a:r>
          </a:p>
          <a:p>
            <a:pPr lvl="1">
              <a:buFontTx/>
              <a:buNone/>
            </a:pPr>
            <a:r>
              <a:rPr lang="nl-NL" altLang="nl-NL" dirty="0">
                <a:latin typeface="+mj-lt"/>
                <a:sym typeface="Monotype Sorts" pitchFamily="2" charset="2"/>
              </a:rPr>
              <a:t>   overspannenheid, trauma, e.d.</a:t>
            </a:r>
            <a:endParaRPr lang="nl-NL" altLang="nl-NL" sz="2700" dirty="0">
              <a:latin typeface="+mj-lt"/>
            </a:endParaRPr>
          </a:p>
        </p:txBody>
      </p:sp>
      <p:pic>
        <p:nvPicPr>
          <p:cNvPr id="5" name="Picture 3" descr="0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285706" y="982663"/>
            <a:ext cx="3992563" cy="53736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650900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21">
                                            <p:txEl>
                                              <p:pRg st="0" end="0"/>
                                            </p:txEl>
                                          </p:spTgt>
                                        </p:tgtEl>
                                        <p:attrNameLst>
                                          <p:attrName>style.visibility</p:attrName>
                                        </p:attrNameLst>
                                      </p:cBhvr>
                                      <p:to>
                                        <p:strVal val="visible"/>
                                      </p:to>
                                    </p:set>
                                    <p:anim calcmode="lin" valueType="num">
                                      <p:cBhvr additive="base">
                                        <p:cTn id="7" dur="500" fill="hold"/>
                                        <p:tgtEl>
                                          <p:spTgt spid="922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22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YPEMAC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221">
                                            <p:txEl>
                                              <p:pRg st="2" end="2"/>
                                            </p:txEl>
                                          </p:spTgt>
                                        </p:tgtEl>
                                        <p:attrNameLst>
                                          <p:attrName>style.visibility</p:attrName>
                                        </p:attrNameLst>
                                      </p:cBhvr>
                                      <p:to>
                                        <p:strVal val="visible"/>
                                      </p:to>
                                    </p:set>
                                    <p:anim calcmode="lin" valueType="num">
                                      <p:cBhvr additive="base">
                                        <p:cTn id="13" dur="500" fill="hold"/>
                                        <p:tgtEl>
                                          <p:spTgt spid="922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22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TYPEMACH.WAV"/>
                                        </p:tgtEl>
                                      </p:cMediaNode>
                                    </p:audio>
                                  </p:subTnLst>
                                </p:cTn>
                              </p:par>
                              <p:par>
                                <p:cTn id="15" presetID="2" presetClass="entr" presetSubtype="8" fill="hold" grpId="0" nodeType="withEffect">
                                  <p:stCondLst>
                                    <p:cond delay="0"/>
                                  </p:stCondLst>
                                  <p:childTnLst>
                                    <p:set>
                                      <p:cBhvr>
                                        <p:cTn id="16" dur="1" fill="hold">
                                          <p:stCondLst>
                                            <p:cond delay="0"/>
                                          </p:stCondLst>
                                        </p:cTn>
                                        <p:tgtEl>
                                          <p:spTgt spid="9221">
                                            <p:txEl>
                                              <p:pRg st="3" end="3"/>
                                            </p:txEl>
                                          </p:spTgt>
                                        </p:tgtEl>
                                        <p:attrNameLst>
                                          <p:attrName>style.visibility</p:attrName>
                                        </p:attrNameLst>
                                      </p:cBhvr>
                                      <p:to>
                                        <p:strVal val="visible"/>
                                      </p:to>
                                    </p:set>
                                    <p:anim calcmode="lin" valueType="num">
                                      <p:cBhvr additive="base">
                                        <p:cTn id="17" dur="500" fill="hold"/>
                                        <p:tgtEl>
                                          <p:spTgt spid="9221">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922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TYPEMACH.WAV"/>
                                        </p:tgtEl>
                                      </p:cMediaNode>
                                    </p:audio>
                                  </p:subTnLst>
                                </p:cTn>
                              </p:par>
                              <p:par>
                                <p:cTn id="19" presetID="2" presetClass="entr" presetSubtype="8" fill="hold" grpId="0" nodeType="withEffect">
                                  <p:stCondLst>
                                    <p:cond delay="0"/>
                                  </p:stCondLst>
                                  <p:childTnLst>
                                    <p:set>
                                      <p:cBhvr>
                                        <p:cTn id="20" dur="1" fill="hold">
                                          <p:stCondLst>
                                            <p:cond delay="0"/>
                                          </p:stCondLst>
                                        </p:cTn>
                                        <p:tgtEl>
                                          <p:spTgt spid="9221">
                                            <p:txEl>
                                              <p:pRg st="5" end="5"/>
                                            </p:txEl>
                                          </p:spTgt>
                                        </p:tgtEl>
                                        <p:attrNameLst>
                                          <p:attrName>style.visibility</p:attrName>
                                        </p:attrNameLst>
                                      </p:cBhvr>
                                      <p:to>
                                        <p:strVal val="visible"/>
                                      </p:to>
                                    </p:set>
                                    <p:anim calcmode="lin" valueType="num">
                                      <p:cBhvr additive="base">
                                        <p:cTn id="21" dur="500" fill="hold"/>
                                        <p:tgtEl>
                                          <p:spTgt spid="9221">
                                            <p:txEl>
                                              <p:pRg st="5" end="5"/>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9221">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2" name="TYPEMACH.WAV"/>
                                        </p:tgtEl>
                                      </p:cMediaNode>
                                    </p:audio>
                                  </p:subTnLst>
                                </p:cTn>
                              </p:par>
                              <p:par>
                                <p:cTn id="23" presetID="2" presetClass="entr" presetSubtype="8" fill="hold" grpId="0" nodeType="withEffect">
                                  <p:stCondLst>
                                    <p:cond delay="0"/>
                                  </p:stCondLst>
                                  <p:childTnLst>
                                    <p:set>
                                      <p:cBhvr>
                                        <p:cTn id="24" dur="1" fill="hold">
                                          <p:stCondLst>
                                            <p:cond delay="0"/>
                                          </p:stCondLst>
                                        </p:cTn>
                                        <p:tgtEl>
                                          <p:spTgt spid="9221">
                                            <p:txEl>
                                              <p:pRg st="6" end="6"/>
                                            </p:txEl>
                                          </p:spTgt>
                                        </p:tgtEl>
                                        <p:attrNameLst>
                                          <p:attrName>style.visibility</p:attrName>
                                        </p:attrNameLst>
                                      </p:cBhvr>
                                      <p:to>
                                        <p:strVal val="visible"/>
                                      </p:to>
                                    </p:set>
                                    <p:anim calcmode="lin" valueType="num">
                                      <p:cBhvr additive="base">
                                        <p:cTn id="25" dur="500" fill="hold"/>
                                        <p:tgtEl>
                                          <p:spTgt spid="9221">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221">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TYPEMACH.WAV"/>
                                        </p:tgtEl>
                                      </p:cMediaNode>
                                    </p:audio>
                                  </p:subTnLst>
                                </p:cTn>
                              </p:par>
                              <p:par>
                                <p:cTn id="27" presetID="2" presetClass="entr" presetSubtype="8" fill="hold" grpId="0" nodeType="withEffect">
                                  <p:stCondLst>
                                    <p:cond delay="0"/>
                                  </p:stCondLst>
                                  <p:childTnLst>
                                    <p:set>
                                      <p:cBhvr>
                                        <p:cTn id="28" dur="1" fill="hold">
                                          <p:stCondLst>
                                            <p:cond delay="0"/>
                                          </p:stCondLst>
                                        </p:cTn>
                                        <p:tgtEl>
                                          <p:spTgt spid="9221">
                                            <p:txEl>
                                              <p:pRg st="8" end="8"/>
                                            </p:txEl>
                                          </p:spTgt>
                                        </p:tgtEl>
                                        <p:attrNameLst>
                                          <p:attrName>style.visibility</p:attrName>
                                        </p:attrNameLst>
                                      </p:cBhvr>
                                      <p:to>
                                        <p:strVal val="visible"/>
                                      </p:to>
                                    </p:set>
                                    <p:anim calcmode="lin" valueType="num">
                                      <p:cBhvr additive="base">
                                        <p:cTn id="29" dur="500" fill="hold"/>
                                        <p:tgtEl>
                                          <p:spTgt spid="9221">
                                            <p:txEl>
                                              <p:pRg st="8" end="8"/>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9221">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TYPEMACH.WAV"/>
                                        </p:tgtEl>
                                      </p:cMediaNode>
                                    </p:audio>
                                  </p:subTnLst>
                                </p:cTn>
                              </p:par>
                              <p:par>
                                <p:cTn id="31" presetID="2" presetClass="entr" presetSubtype="8" fill="hold" grpId="0" nodeType="withEffect">
                                  <p:stCondLst>
                                    <p:cond delay="0"/>
                                  </p:stCondLst>
                                  <p:childTnLst>
                                    <p:set>
                                      <p:cBhvr>
                                        <p:cTn id="32" dur="1" fill="hold">
                                          <p:stCondLst>
                                            <p:cond delay="0"/>
                                          </p:stCondLst>
                                        </p:cTn>
                                        <p:tgtEl>
                                          <p:spTgt spid="9221">
                                            <p:txEl>
                                              <p:pRg st="9" end="9"/>
                                            </p:txEl>
                                          </p:spTgt>
                                        </p:tgtEl>
                                        <p:attrNameLst>
                                          <p:attrName>style.visibility</p:attrName>
                                        </p:attrNameLst>
                                      </p:cBhvr>
                                      <p:to>
                                        <p:strVal val="visible"/>
                                      </p:to>
                                    </p:set>
                                    <p:anim calcmode="lin" valueType="num">
                                      <p:cBhvr additive="base">
                                        <p:cTn id="33" dur="500" fill="hold"/>
                                        <p:tgtEl>
                                          <p:spTgt spid="9221">
                                            <p:txEl>
                                              <p:pRg st="9" end="9"/>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9221">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2" name="TYPEMAC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uiExpand="1"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Risico preventie</a:t>
            </a:r>
          </a:p>
        </p:txBody>
      </p:sp>
      <p:graphicFrame>
        <p:nvGraphicFramePr>
          <p:cNvPr id="4" name="Tijdelijke aanduiding voor inhoud 3"/>
          <p:cNvGraphicFramePr>
            <a:graphicFrameLocks noGrp="1"/>
          </p:cNvGraphicFramePr>
          <p:nvPr>
            <p:ph idx="1"/>
          </p:nvPr>
        </p:nvGraphicFramePr>
        <p:xfrm>
          <a:off x="431074" y="1690688"/>
          <a:ext cx="10922726" cy="48968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8283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DC38D4AC-2403-4386-B820-55FB1A75CFDD}"/>
                                            </p:graphicEl>
                                          </p:spTgt>
                                        </p:tgtEl>
                                        <p:attrNameLst>
                                          <p:attrName>style.visibility</p:attrName>
                                        </p:attrNameLst>
                                      </p:cBhvr>
                                      <p:to>
                                        <p:strVal val="visible"/>
                                      </p:to>
                                    </p:set>
                                    <p:animEffect transition="in" filter="fade">
                                      <p:cBhvr>
                                        <p:cTn id="7" dur="500"/>
                                        <p:tgtEl>
                                          <p:spTgt spid="4">
                                            <p:graphicEl>
                                              <a:dgm id="{DC38D4AC-2403-4386-B820-55FB1A75CFD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D3DAC2C0-FFD7-4937-A358-94856DA2CCF8}"/>
                                            </p:graphicEl>
                                          </p:spTgt>
                                        </p:tgtEl>
                                        <p:attrNameLst>
                                          <p:attrName>style.visibility</p:attrName>
                                        </p:attrNameLst>
                                      </p:cBhvr>
                                      <p:to>
                                        <p:strVal val="visible"/>
                                      </p:to>
                                    </p:set>
                                    <p:animEffect transition="in" filter="fade">
                                      <p:cBhvr>
                                        <p:cTn id="12" dur="500"/>
                                        <p:tgtEl>
                                          <p:spTgt spid="4">
                                            <p:graphicEl>
                                              <a:dgm id="{D3DAC2C0-FFD7-4937-A358-94856DA2CCF8}"/>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67D8D3EF-D1FF-4178-A599-5DCF63457AD4}"/>
                                            </p:graphicEl>
                                          </p:spTgt>
                                        </p:tgtEl>
                                        <p:attrNameLst>
                                          <p:attrName>style.visibility</p:attrName>
                                        </p:attrNameLst>
                                      </p:cBhvr>
                                      <p:to>
                                        <p:strVal val="visible"/>
                                      </p:to>
                                    </p:set>
                                    <p:animEffect transition="in" filter="fade">
                                      <p:cBhvr>
                                        <p:cTn id="17" dur="500"/>
                                        <p:tgtEl>
                                          <p:spTgt spid="4">
                                            <p:graphicEl>
                                              <a:dgm id="{67D8D3EF-D1FF-4178-A599-5DCF63457AD4}"/>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9FC0D85E-9607-43D2-BB0B-620540C207A4}"/>
                                            </p:graphicEl>
                                          </p:spTgt>
                                        </p:tgtEl>
                                        <p:attrNameLst>
                                          <p:attrName>style.visibility</p:attrName>
                                        </p:attrNameLst>
                                      </p:cBhvr>
                                      <p:to>
                                        <p:strVal val="visible"/>
                                      </p:to>
                                    </p:set>
                                    <p:animEffect transition="in" filter="fade">
                                      <p:cBhvr>
                                        <p:cTn id="22" dur="500"/>
                                        <p:tgtEl>
                                          <p:spTgt spid="4">
                                            <p:graphicEl>
                                              <a:dgm id="{9FC0D85E-9607-43D2-BB0B-620540C207A4}"/>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graphicEl>
                                              <a:dgm id="{433E191B-3493-4DDC-9444-64C899EA2D29}"/>
                                            </p:graphicEl>
                                          </p:spTgt>
                                        </p:tgtEl>
                                        <p:attrNameLst>
                                          <p:attrName>style.visibility</p:attrName>
                                        </p:attrNameLst>
                                      </p:cBhvr>
                                      <p:to>
                                        <p:strVal val="visible"/>
                                      </p:to>
                                    </p:set>
                                    <p:animEffect transition="in" filter="fade">
                                      <p:cBhvr>
                                        <p:cTn id="27" dur="500"/>
                                        <p:tgtEl>
                                          <p:spTgt spid="4">
                                            <p:graphicEl>
                                              <a:dgm id="{433E191B-3493-4DDC-9444-64C899EA2D29}"/>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graphicEl>
                                              <a:dgm id="{5B4C67C6-9FCF-4535-BCAF-1E74F9470802}"/>
                                            </p:graphicEl>
                                          </p:spTgt>
                                        </p:tgtEl>
                                        <p:attrNameLst>
                                          <p:attrName>style.visibility</p:attrName>
                                        </p:attrNameLst>
                                      </p:cBhvr>
                                      <p:to>
                                        <p:strVal val="visible"/>
                                      </p:to>
                                    </p:set>
                                    <p:animEffect transition="in" filter="fade">
                                      <p:cBhvr>
                                        <p:cTn id="32" dur="500"/>
                                        <p:tgtEl>
                                          <p:spTgt spid="4">
                                            <p:graphicEl>
                                              <a:dgm id="{5B4C67C6-9FCF-4535-BCAF-1E74F947080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Redelijkheidsprincipe</a:t>
            </a:r>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328355071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7439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D617E66E-01C4-4C68-96BA-53279BEE6E1F}"/>
                                            </p:graphicEl>
                                          </p:spTgt>
                                        </p:tgtEl>
                                        <p:attrNameLst>
                                          <p:attrName>style.visibility</p:attrName>
                                        </p:attrNameLst>
                                      </p:cBhvr>
                                      <p:to>
                                        <p:strVal val="visible"/>
                                      </p:to>
                                    </p:set>
                                    <p:animEffect transition="in" filter="fade">
                                      <p:cBhvr>
                                        <p:cTn id="7" dur="500"/>
                                        <p:tgtEl>
                                          <p:spTgt spid="4">
                                            <p:graphicEl>
                                              <a:dgm id="{D617E66E-01C4-4C68-96BA-53279BEE6E1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225348C7-F36A-448D-ACF7-ECD5400697AD}"/>
                                            </p:graphicEl>
                                          </p:spTgt>
                                        </p:tgtEl>
                                        <p:attrNameLst>
                                          <p:attrName>style.visibility</p:attrName>
                                        </p:attrNameLst>
                                      </p:cBhvr>
                                      <p:to>
                                        <p:strVal val="visible"/>
                                      </p:to>
                                    </p:set>
                                    <p:animEffect transition="in" filter="fade">
                                      <p:cBhvr>
                                        <p:cTn id="12" dur="500"/>
                                        <p:tgtEl>
                                          <p:spTgt spid="4">
                                            <p:graphicEl>
                                              <a:dgm id="{225348C7-F36A-448D-ACF7-ECD5400697A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3295436F-7782-4C2B-B55A-7225770CF76B}"/>
                                            </p:graphicEl>
                                          </p:spTgt>
                                        </p:tgtEl>
                                        <p:attrNameLst>
                                          <p:attrName>style.visibility</p:attrName>
                                        </p:attrNameLst>
                                      </p:cBhvr>
                                      <p:to>
                                        <p:strVal val="visible"/>
                                      </p:to>
                                    </p:set>
                                    <p:animEffect transition="in" filter="fade">
                                      <p:cBhvr>
                                        <p:cTn id="17" dur="500"/>
                                        <p:tgtEl>
                                          <p:spTgt spid="4">
                                            <p:graphicEl>
                                              <a:dgm id="{3295436F-7782-4C2B-B55A-7225770CF76B}"/>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D72F832F-39AD-49D7-8A95-7CC6443458C2}"/>
                                            </p:graphicEl>
                                          </p:spTgt>
                                        </p:tgtEl>
                                        <p:attrNameLst>
                                          <p:attrName>style.visibility</p:attrName>
                                        </p:attrNameLst>
                                      </p:cBhvr>
                                      <p:to>
                                        <p:strVal val="visible"/>
                                      </p:to>
                                    </p:set>
                                    <p:animEffect transition="in" filter="fade">
                                      <p:cBhvr>
                                        <p:cTn id="22" dur="500"/>
                                        <p:tgtEl>
                                          <p:spTgt spid="4">
                                            <p:graphicEl>
                                              <a:dgm id="{D72F832F-39AD-49D7-8A95-7CC6443458C2}"/>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graphicEl>
                                              <a:dgm id="{E754150E-1E07-49A3-BFDC-B1CFAA36AAF4}"/>
                                            </p:graphicEl>
                                          </p:spTgt>
                                        </p:tgtEl>
                                        <p:attrNameLst>
                                          <p:attrName>style.visibility</p:attrName>
                                        </p:attrNameLst>
                                      </p:cBhvr>
                                      <p:to>
                                        <p:strVal val="visible"/>
                                      </p:to>
                                    </p:set>
                                    <p:animEffect transition="in" filter="fade">
                                      <p:cBhvr>
                                        <p:cTn id="27" dur="500"/>
                                        <p:tgtEl>
                                          <p:spTgt spid="4">
                                            <p:graphicEl>
                                              <a:dgm id="{E754150E-1E07-49A3-BFDC-B1CFAA36AAF4}"/>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graphicEl>
                                              <a:dgm id="{4DED9BE0-B3F0-432E-9DF0-B62BCF69FFFC}"/>
                                            </p:graphicEl>
                                          </p:spTgt>
                                        </p:tgtEl>
                                        <p:attrNameLst>
                                          <p:attrName>style.visibility</p:attrName>
                                        </p:attrNameLst>
                                      </p:cBhvr>
                                      <p:to>
                                        <p:strVal val="visible"/>
                                      </p:to>
                                    </p:set>
                                    <p:animEffect transition="in" filter="fade">
                                      <p:cBhvr>
                                        <p:cTn id="32" dur="500"/>
                                        <p:tgtEl>
                                          <p:spTgt spid="4">
                                            <p:graphicEl>
                                              <a:dgm id="{4DED9BE0-B3F0-432E-9DF0-B62BCF69FFF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latin typeface="+mn-lt"/>
              </a:rPr>
              <a:t>Risico management</a:t>
            </a:r>
          </a:p>
        </p:txBody>
      </p:sp>
      <p:sp>
        <p:nvSpPr>
          <p:cNvPr id="5" name="Text Box 4"/>
          <p:cNvSpPr txBox="1">
            <a:spLocks noChangeArrowheads="1"/>
          </p:cNvSpPr>
          <p:nvPr/>
        </p:nvSpPr>
        <p:spPr bwMode="auto">
          <a:xfrm>
            <a:off x="717550" y="1825625"/>
            <a:ext cx="1139036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3810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3810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3810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3810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3810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3810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3810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3810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3810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None/>
            </a:pPr>
            <a:r>
              <a:rPr lang="nl-NL" altLang="nl-NL" sz="2400" b="1" dirty="0">
                <a:latin typeface="+mn-lt"/>
              </a:rPr>
              <a:t>Risico preventie = </a:t>
            </a:r>
          </a:p>
          <a:p>
            <a:pPr>
              <a:spcBef>
                <a:spcPct val="0"/>
              </a:spcBef>
              <a:buNone/>
            </a:pPr>
            <a:r>
              <a:rPr lang="nl-NL" altLang="nl-NL" sz="2400" b="1" dirty="0">
                <a:latin typeface="+mn-lt"/>
              </a:rPr>
              <a:t>werkanalyse &gt; mogelijke risico’s &gt; plan van aanpak / werkprotocol</a:t>
            </a:r>
            <a:endParaRPr lang="nl-NL" altLang="nl-NL" sz="2400" dirty="0">
              <a:latin typeface="+mn-lt"/>
            </a:endParaRPr>
          </a:p>
        </p:txBody>
      </p:sp>
      <p:sp>
        <p:nvSpPr>
          <p:cNvPr id="4" name="Text Box 4">
            <a:extLst>
              <a:ext uri="{FF2B5EF4-FFF2-40B4-BE49-F238E27FC236}">
                <a16:creationId xmlns:a16="http://schemas.microsoft.com/office/drawing/2014/main" id="{6E045D5E-23A6-4099-BB1F-C51AD7657DD6}"/>
              </a:ext>
            </a:extLst>
          </p:cNvPr>
          <p:cNvSpPr txBox="1">
            <a:spLocks noChangeArrowheads="1"/>
          </p:cNvSpPr>
          <p:nvPr/>
        </p:nvSpPr>
        <p:spPr bwMode="auto">
          <a:xfrm>
            <a:off x="717550" y="3278049"/>
            <a:ext cx="9656811"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3810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3810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3810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3810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3810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3810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3810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3810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3810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342900" indent="-342900">
              <a:spcBef>
                <a:spcPct val="0"/>
              </a:spcBef>
              <a:buFont typeface="+mj-lt"/>
              <a:buAutoNum type="arabicPeriod"/>
            </a:pPr>
            <a:r>
              <a:rPr lang="nl-NL" altLang="nl-NL" sz="2400" dirty="0">
                <a:latin typeface="+mn-lt"/>
              </a:rPr>
              <a:t>Risico inventarisatie en evaluatie (RI&amp;E) en plan van aanpak (</a:t>
            </a:r>
            <a:r>
              <a:rPr lang="nl-NL" altLang="nl-NL" sz="2400" dirty="0" err="1">
                <a:latin typeface="+mn-lt"/>
              </a:rPr>
              <a:t>PvA</a:t>
            </a:r>
            <a:r>
              <a:rPr lang="nl-NL" altLang="nl-NL" sz="2400" dirty="0">
                <a:latin typeface="+mn-lt"/>
              </a:rPr>
              <a:t>)</a:t>
            </a:r>
            <a:br>
              <a:rPr lang="nl-NL" altLang="nl-NL" sz="2400" dirty="0">
                <a:latin typeface="+mn-lt"/>
              </a:rPr>
            </a:br>
            <a:endParaRPr lang="nl-NL" altLang="nl-NL" sz="2400" dirty="0">
              <a:latin typeface="+mn-lt"/>
            </a:endParaRPr>
          </a:p>
          <a:p>
            <a:pPr marL="342900" indent="-342900">
              <a:spcBef>
                <a:spcPct val="0"/>
              </a:spcBef>
              <a:buFont typeface="+mj-lt"/>
              <a:buAutoNum type="arabicPeriod"/>
            </a:pPr>
            <a:r>
              <a:rPr lang="nl-NL" altLang="nl-NL" sz="2400" dirty="0">
                <a:latin typeface="+mn-lt"/>
              </a:rPr>
              <a:t>RI&amp;E voor projecten</a:t>
            </a:r>
            <a:br>
              <a:rPr lang="nl-NL" altLang="nl-NL" sz="2400" dirty="0">
                <a:latin typeface="+mn-lt"/>
              </a:rPr>
            </a:br>
            <a:endParaRPr lang="nl-NL" altLang="nl-NL" sz="2400" dirty="0">
              <a:latin typeface="+mn-lt"/>
            </a:endParaRPr>
          </a:p>
          <a:p>
            <a:pPr marL="342900" indent="-342900">
              <a:spcBef>
                <a:spcPct val="0"/>
              </a:spcBef>
              <a:buFont typeface="+mj-lt"/>
              <a:buAutoNum type="arabicPeriod"/>
            </a:pPr>
            <a:r>
              <a:rPr lang="nl-NL" altLang="nl-NL" sz="2400" dirty="0">
                <a:latin typeface="+mn-lt"/>
              </a:rPr>
              <a:t>Taak risico analyse (TRA)</a:t>
            </a:r>
            <a:br>
              <a:rPr lang="nl-NL" altLang="nl-NL" sz="2400" dirty="0">
                <a:latin typeface="+mn-lt"/>
              </a:rPr>
            </a:br>
            <a:endParaRPr lang="nl-NL" altLang="nl-NL" sz="2400" dirty="0">
              <a:latin typeface="+mn-lt"/>
            </a:endParaRPr>
          </a:p>
          <a:p>
            <a:pPr marL="342900" indent="-342900">
              <a:spcBef>
                <a:spcPct val="0"/>
              </a:spcBef>
              <a:buFont typeface="+mj-lt"/>
              <a:buAutoNum type="arabicPeriod"/>
            </a:pPr>
            <a:r>
              <a:rPr lang="nl-NL" altLang="nl-NL" sz="2400" dirty="0">
                <a:latin typeface="+mn-lt"/>
              </a:rPr>
              <a:t>Laatste minuut risico analyse (LMRA)</a:t>
            </a:r>
          </a:p>
        </p:txBody>
      </p:sp>
    </p:spTree>
    <p:extLst>
      <p:ext uri="{BB962C8B-B14F-4D97-AF65-F5344CB8AC3E}">
        <p14:creationId xmlns:p14="http://schemas.microsoft.com/office/powerpoint/2010/main" val="2389738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5"/>
                                        </p:tgtEl>
                                        <p:attrNameLst>
                                          <p:attrName>style.visibility</p:attrName>
                                        </p:attrNameLst>
                                      </p:cBhvr>
                                      <p:to>
                                        <p:strVal val="visible"/>
                                      </p:to>
                                    </p:set>
                                  </p:childTnLst>
                                </p:cTn>
                              </p:par>
                            </p:childTnLst>
                          </p:cTn>
                        </p:par>
                        <p:par>
                          <p:cTn id="7" fill="hold">
                            <p:stCondLst>
                              <p:cond delay="1500"/>
                            </p:stCondLst>
                            <p:childTnLst>
                              <p:par>
                                <p:cTn id="8" presetID="1" presetClass="entr" presetSubtype="0" fill="hold" grpId="0" nodeType="afterEffect">
                                  <p:stCondLst>
                                    <p:cond delay="1000"/>
                                  </p:stCondLst>
                                  <p:childTnLst>
                                    <p:set>
                                      <p:cBhvr>
                                        <p:cTn id="9"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4"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latin typeface="+mn-lt"/>
              </a:rPr>
              <a:t>Risico inventarisatie en evaluatie (RI&amp;E)</a:t>
            </a:r>
          </a:p>
        </p:txBody>
      </p:sp>
      <p:sp>
        <p:nvSpPr>
          <p:cNvPr id="5" name="Text Box 4"/>
          <p:cNvSpPr txBox="1">
            <a:spLocks noChangeArrowheads="1"/>
          </p:cNvSpPr>
          <p:nvPr/>
        </p:nvSpPr>
        <p:spPr bwMode="auto">
          <a:xfrm>
            <a:off x="454792" y="2413337"/>
            <a:ext cx="2813926"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3810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3810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3810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3810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3810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3810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3810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3810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3810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285750" indent="-285750">
              <a:spcBef>
                <a:spcPct val="0"/>
              </a:spcBef>
            </a:pPr>
            <a:r>
              <a:rPr lang="nl-NL" altLang="nl-NL" sz="1800" b="1" dirty="0">
                <a:latin typeface="+mn-lt"/>
              </a:rPr>
              <a:t>Op te stellen door bedrijven mét personeel</a:t>
            </a:r>
            <a:br>
              <a:rPr lang="nl-NL" altLang="nl-NL" sz="1800" b="1" dirty="0">
                <a:latin typeface="+mn-lt"/>
              </a:rPr>
            </a:br>
            <a:endParaRPr lang="nl-NL" altLang="nl-NL" sz="1800" b="1" dirty="0">
              <a:latin typeface="+mn-lt"/>
            </a:endParaRPr>
          </a:p>
          <a:p>
            <a:pPr marL="285750" indent="-285750">
              <a:spcBef>
                <a:spcPct val="0"/>
              </a:spcBef>
            </a:pPr>
            <a:r>
              <a:rPr lang="nl-NL" altLang="nl-NL" sz="1800" b="1" dirty="0">
                <a:latin typeface="+mn-lt"/>
              </a:rPr>
              <a:t>Normen gebaseerd op de </a:t>
            </a:r>
            <a:r>
              <a:rPr lang="nl-NL" altLang="nl-NL" sz="1800" b="1" dirty="0" err="1">
                <a:latin typeface="+mn-lt"/>
              </a:rPr>
              <a:t>arbocatalogus</a:t>
            </a:r>
            <a:endParaRPr lang="nl-NL" altLang="nl-NL" sz="1800" b="1" dirty="0">
              <a:latin typeface="+mn-lt"/>
            </a:endParaRPr>
          </a:p>
          <a:p>
            <a:pPr marL="285750" indent="-285750">
              <a:spcBef>
                <a:spcPct val="0"/>
              </a:spcBef>
            </a:pPr>
            <a:endParaRPr lang="nl-NL" altLang="nl-NL" sz="1800" dirty="0">
              <a:latin typeface="+mn-lt"/>
            </a:endParaRPr>
          </a:p>
        </p:txBody>
      </p:sp>
      <p:pic>
        <p:nvPicPr>
          <p:cNvPr id="11" name="Afbeelding 10">
            <a:extLst>
              <a:ext uri="{FF2B5EF4-FFF2-40B4-BE49-F238E27FC236}">
                <a16:creationId xmlns:a16="http://schemas.microsoft.com/office/drawing/2014/main" id="{E580DF64-AB37-4140-A7A9-3BF1663AB234}"/>
              </a:ext>
            </a:extLst>
          </p:cNvPr>
          <p:cNvPicPr>
            <a:picLocks noChangeAspect="1"/>
          </p:cNvPicPr>
          <p:nvPr/>
        </p:nvPicPr>
        <p:blipFill rotWithShape="1">
          <a:blip r:embed="rId3"/>
          <a:srcRect l="19655" t="18851" r="22069" b="8045"/>
          <a:stretch/>
        </p:blipFill>
        <p:spPr>
          <a:xfrm>
            <a:off x="3699642" y="907902"/>
            <a:ext cx="8261130" cy="5829230"/>
          </a:xfrm>
          <a:prstGeom prst="rect">
            <a:avLst/>
          </a:prstGeom>
        </p:spPr>
      </p:pic>
    </p:spTree>
    <p:extLst>
      <p:ext uri="{BB962C8B-B14F-4D97-AF65-F5344CB8AC3E}">
        <p14:creationId xmlns:p14="http://schemas.microsoft.com/office/powerpoint/2010/main" val="54056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1476" y="296863"/>
            <a:ext cx="10359586" cy="1160403"/>
          </a:xfrm>
        </p:spPr>
        <p:txBody>
          <a:bodyPr/>
          <a:lstStyle/>
          <a:p>
            <a:r>
              <a:rPr lang="nl-NL" dirty="0">
                <a:latin typeface="+mn-lt"/>
              </a:rPr>
              <a:t>Risico inventarisatie en evaluatie (RIE)</a:t>
            </a:r>
          </a:p>
        </p:txBody>
      </p:sp>
      <p:pic>
        <p:nvPicPr>
          <p:cNvPr id="9" name="Afbeelding 8">
            <a:hlinkClick r:id="rId3"/>
            <a:extLst>
              <a:ext uri="{FF2B5EF4-FFF2-40B4-BE49-F238E27FC236}">
                <a16:creationId xmlns:a16="http://schemas.microsoft.com/office/drawing/2014/main" id="{E62E8E58-F5D2-47DC-A3B6-C48EE8CF303B}"/>
              </a:ext>
            </a:extLst>
          </p:cNvPr>
          <p:cNvPicPr>
            <a:picLocks noChangeAspect="1"/>
          </p:cNvPicPr>
          <p:nvPr/>
        </p:nvPicPr>
        <p:blipFill>
          <a:blip r:embed="rId4"/>
          <a:stretch>
            <a:fillRect/>
          </a:stretch>
        </p:blipFill>
        <p:spPr>
          <a:xfrm>
            <a:off x="371476" y="2508301"/>
            <a:ext cx="4326662" cy="27994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Afbeelding 12">
            <a:hlinkClick r:id="rId5"/>
            <a:extLst>
              <a:ext uri="{FF2B5EF4-FFF2-40B4-BE49-F238E27FC236}">
                <a16:creationId xmlns:a16="http://schemas.microsoft.com/office/drawing/2014/main" id="{DD6CD8D4-917F-4325-BE36-4CCE03A9E34A}"/>
              </a:ext>
            </a:extLst>
          </p:cNvPr>
          <p:cNvPicPr>
            <a:picLocks noChangeAspect="1"/>
          </p:cNvPicPr>
          <p:nvPr/>
        </p:nvPicPr>
        <p:blipFill>
          <a:blip r:embed="rId6"/>
          <a:stretch>
            <a:fillRect/>
          </a:stretch>
        </p:blipFill>
        <p:spPr>
          <a:xfrm>
            <a:off x="5179822" y="2508302"/>
            <a:ext cx="5551240" cy="28117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19068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08942D-ED01-816E-4D4A-B5990FA0FB4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B41A627-C8BE-34AD-F495-326CA53D9985}"/>
              </a:ext>
            </a:extLst>
          </p:cNvPr>
          <p:cNvSpPr>
            <a:spLocks noGrp="1"/>
          </p:cNvSpPr>
          <p:nvPr>
            <p:ph type="title"/>
          </p:nvPr>
        </p:nvSpPr>
        <p:spPr>
          <a:xfrm>
            <a:off x="371476" y="296863"/>
            <a:ext cx="10359586" cy="1160403"/>
          </a:xfrm>
        </p:spPr>
        <p:txBody>
          <a:bodyPr/>
          <a:lstStyle/>
          <a:p>
            <a:r>
              <a:rPr lang="nl-NL" dirty="0">
                <a:latin typeface="+mn-lt"/>
              </a:rPr>
              <a:t>RI&amp;E voor projecten</a:t>
            </a:r>
          </a:p>
        </p:txBody>
      </p:sp>
      <p:sp>
        <p:nvSpPr>
          <p:cNvPr id="3" name="Text Box 4">
            <a:extLst>
              <a:ext uri="{FF2B5EF4-FFF2-40B4-BE49-F238E27FC236}">
                <a16:creationId xmlns:a16="http://schemas.microsoft.com/office/drawing/2014/main" id="{35805FB5-8018-16EB-EB63-78664D973E94}"/>
              </a:ext>
            </a:extLst>
          </p:cNvPr>
          <p:cNvSpPr txBox="1">
            <a:spLocks noChangeArrowheads="1"/>
          </p:cNvSpPr>
          <p:nvPr/>
        </p:nvSpPr>
        <p:spPr bwMode="auto">
          <a:xfrm>
            <a:off x="454792" y="2413337"/>
            <a:ext cx="2813926"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3810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3810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3810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3810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3810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3810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3810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3810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3810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285750" indent="-285750">
              <a:spcBef>
                <a:spcPct val="0"/>
              </a:spcBef>
            </a:pPr>
            <a:r>
              <a:rPr lang="nl-NL" altLang="nl-NL" sz="1800" b="1" dirty="0">
                <a:latin typeface="+mn-lt"/>
              </a:rPr>
              <a:t>Op te stellen voor een specifiek project</a:t>
            </a:r>
          </a:p>
          <a:p>
            <a:pPr>
              <a:spcBef>
                <a:spcPct val="0"/>
              </a:spcBef>
              <a:buNone/>
            </a:pPr>
            <a:endParaRPr lang="nl-NL" altLang="nl-NL" sz="1800" b="1" dirty="0">
              <a:latin typeface="+mn-lt"/>
            </a:endParaRPr>
          </a:p>
          <a:p>
            <a:pPr marL="285750" indent="-285750">
              <a:spcBef>
                <a:spcPct val="0"/>
              </a:spcBef>
            </a:pPr>
            <a:r>
              <a:rPr lang="nl-NL" altLang="nl-NL" sz="1800" b="1" dirty="0">
                <a:latin typeface="+mn-lt"/>
              </a:rPr>
              <a:t>Standaard aandachtsgebieden</a:t>
            </a:r>
          </a:p>
          <a:p>
            <a:pPr marL="285750" indent="-285750">
              <a:spcBef>
                <a:spcPct val="0"/>
              </a:spcBef>
            </a:pPr>
            <a:endParaRPr lang="nl-NL" altLang="nl-NL" sz="1800" dirty="0">
              <a:latin typeface="+mn-lt"/>
            </a:endParaRPr>
          </a:p>
        </p:txBody>
      </p:sp>
      <p:graphicFrame>
        <p:nvGraphicFramePr>
          <p:cNvPr id="6" name="Tabel 5">
            <a:extLst>
              <a:ext uri="{FF2B5EF4-FFF2-40B4-BE49-F238E27FC236}">
                <a16:creationId xmlns:a16="http://schemas.microsoft.com/office/drawing/2014/main" id="{7E9C2156-2D48-D152-C4C0-A640536EEF48}"/>
              </a:ext>
            </a:extLst>
          </p:cNvPr>
          <p:cNvGraphicFramePr>
            <a:graphicFrameLocks noGrp="1"/>
          </p:cNvGraphicFramePr>
          <p:nvPr>
            <p:extLst>
              <p:ext uri="{D42A27DB-BD31-4B8C-83A1-F6EECF244321}">
                <p14:modId xmlns:p14="http://schemas.microsoft.com/office/powerpoint/2010/main" val="3246424753"/>
              </p:ext>
            </p:extLst>
          </p:nvPr>
        </p:nvGraphicFramePr>
        <p:xfrm>
          <a:off x="4080507" y="1273629"/>
          <a:ext cx="7904663" cy="4876797"/>
        </p:xfrm>
        <a:graphic>
          <a:graphicData uri="http://schemas.openxmlformats.org/drawingml/2006/table">
            <a:tbl>
              <a:tblPr>
                <a:tableStyleId>{5202B0CA-FC54-4496-8BCA-5EF66A818D29}</a:tableStyleId>
              </a:tblPr>
              <a:tblGrid>
                <a:gridCol w="7904663">
                  <a:extLst>
                    <a:ext uri="{9D8B030D-6E8A-4147-A177-3AD203B41FA5}">
                      <a16:colId xmlns:a16="http://schemas.microsoft.com/office/drawing/2014/main" val="3778592715"/>
                    </a:ext>
                  </a:extLst>
                </a:gridCol>
              </a:tblGrid>
              <a:tr h="286278">
                <a:tc>
                  <a:txBody>
                    <a:bodyPr/>
                    <a:lstStyle/>
                    <a:p>
                      <a:pPr marL="342900" lvl="0" indent="-342900" algn="l">
                        <a:lnSpc>
                          <a:spcPts val="1000"/>
                        </a:lnSpc>
                        <a:buFont typeface="Arial" panose="020B0604020202020204" pitchFamily="34" charset="0"/>
                        <a:buChar char="•"/>
                        <a:tabLst>
                          <a:tab pos="180340" algn="l"/>
                        </a:tabLst>
                      </a:pPr>
                      <a:r>
                        <a:rPr lang="nl-NL" sz="1400" kern="100">
                          <a:effectLst/>
                        </a:rPr>
                        <a:t>Publieke veiligheid/ omgeving</a:t>
                      </a:r>
                      <a:endParaRPr lang="nl-NL" sz="14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tc>
                <a:extLst>
                  <a:ext uri="{0D108BD9-81ED-4DB2-BD59-A6C34878D82A}">
                    <a16:rowId xmlns:a16="http://schemas.microsoft.com/office/drawing/2014/main" val="3717921240"/>
                  </a:ext>
                </a:extLst>
              </a:tr>
              <a:tr h="286278">
                <a:tc>
                  <a:txBody>
                    <a:bodyPr/>
                    <a:lstStyle/>
                    <a:p>
                      <a:pPr marL="342900" lvl="0" indent="-342900" algn="l">
                        <a:lnSpc>
                          <a:spcPts val="1000"/>
                        </a:lnSpc>
                        <a:buFont typeface="Arial" panose="020B0604020202020204" pitchFamily="34" charset="0"/>
                        <a:buChar char="•"/>
                        <a:tabLst>
                          <a:tab pos="180340" algn="l"/>
                        </a:tabLst>
                      </a:pPr>
                      <a:r>
                        <a:rPr lang="nl-NL" sz="1400" kern="100">
                          <a:effectLst/>
                        </a:rPr>
                        <a:t>Belendingen</a:t>
                      </a:r>
                      <a:endParaRPr lang="nl-NL" sz="14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tc>
                <a:extLst>
                  <a:ext uri="{0D108BD9-81ED-4DB2-BD59-A6C34878D82A}">
                    <a16:rowId xmlns:a16="http://schemas.microsoft.com/office/drawing/2014/main" val="2391167940"/>
                  </a:ext>
                </a:extLst>
              </a:tr>
              <a:tr h="286278">
                <a:tc>
                  <a:txBody>
                    <a:bodyPr/>
                    <a:lstStyle/>
                    <a:p>
                      <a:pPr marL="342900" lvl="0" indent="-342900" algn="l">
                        <a:lnSpc>
                          <a:spcPts val="1000"/>
                        </a:lnSpc>
                        <a:buFont typeface="Arial" panose="020B0604020202020204" pitchFamily="34" charset="0"/>
                        <a:buChar char="•"/>
                        <a:tabLst>
                          <a:tab pos="180340" algn="l"/>
                        </a:tabLst>
                      </a:pPr>
                      <a:r>
                        <a:rPr lang="nl-NL" sz="1400" kern="100">
                          <a:effectLst/>
                        </a:rPr>
                        <a:t>Doorgaande exploitatie (bedrijfsvoering) </a:t>
                      </a:r>
                      <a:endParaRPr lang="nl-NL" sz="14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tc>
                <a:extLst>
                  <a:ext uri="{0D108BD9-81ED-4DB2-BD59-A6C34878D82A}">
                    <a16:rowId xmlns:a16="http://schemas.microsoft.com/office/drawing/2014/main" val="1650207552"/>
                  </a:ext>
                </a:extLst>
              </a:tr>
              <a:tr h="286278">
                <a:tc>
                  <a:txBody>
                    <a:bodyPr/>
                    <a:lstStyle/>
                    <a:p>
                      <a:pPr marL="342900" lvl="0" indent="-342900" algn="l">
                        <a:lnSpc>
                          <a:spcPts val="1000"/>
                        </a:lnSpc>
                        <a:buFont typeface="Arial" panose="020B0604020202020204" pitchFamily="34" charset="0"/>
                        <a:buChar char="•"/>
                        <a:tabLst>
                          <a:tab pos="180340" algn="l"/>
                        </a:tabLst>
                      </a:pPr>
                      <a:r>
                        <a:rPr lang="nl-NL" sz="1400" kern="100">
                          <a:effectLst/>
                        </a:rPr>
                        <a:t>Bouwtijd</a:t>
                      </a:r>
                      <a:endParaRPr lang="nl-NL" sz="14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tc>
                <a:extLst>
                  <a:ext uri="{0D108BD9-81ED-4DB2-BD59-A6C34878D82A}">
                    <a16:rowId xmlns:a16="http://schemas.microsoft.com/office/drawing/2014/main" val="193823898"/>
                  </a:ext>
                </a:extLst>
              </a:tr>
              <a:tr h="286278">
                <a:tc>
                  <a:txBody>
                    <a:bodyPr/>
                    <a:lstStyle/>
                    <a:p>
                      <a:pPr marL="342900" lvl="0" indent="-342900" algn="l">
                        <a:lnSpc>
                          <a:spcPts val="1000"/>
                        </a:lnSpc>
                        <a:spcAft>
                          <a:spcPts val="0"/>
                        </a:spcAft>
                        <a:buFont typeface="Arial" panose="020B0604020202020204" pitchFamily="34" charset="0"/>
                        <a:buChar char="•"/>
                        <a:tabLst>
                          <a:tab pos="180340" algn="l"/>
                        </a:tabLst>
                      </a:pPr>
                      <a:r>
                        <a:rPr lang="nl-NL" sz="1400" kern="100">
                          <a:effectLst/>
                        </a:rPr>
                        <a:t>Bereikbaarheid/ toegankelijkheid projectlocatie </a:t>
                      </a:r>
                      <a:endParaRPr lang="nl-NL" sz="1400" kern="100">
                        <a:effectLst/>
                        <a:latin typeface="Verdana" panose="020B0604030504040204" pitchFamily="34" charset="0"/>
                        <a:ea typeface="Times New Roman" panose="02020603050405020304" pitchFamily="18" charset="0"/>
                        <a:cs typeface="Times New Roman" panose="02020603050405020304" pitchFamily="18" charset="0"/>
                      </a:endParaRPr>
                    </a:p>
                  </a:txBody>
                  <a:tcPr marL="36195" marR="36195" marT="0" marB="0"/>
                </a:tc>
                <a:extLst>
                  <a:ext uri="{0D108BD9-81ED-4DB2-BD59-A6C34878D82A}">
                    <a16:rowId xmlns:a16="http://schemas.microsoft.com/office/drawing/2014/main" val="1286021239"/>
                  </a:ext>
                </a:extLst>
              </a:tr>
              <a:tr h="286278">
                <a:tc>
                  <a:txBody>
                    <a:bodyPr/>
                    <a:lstStyle/>
                    <a:p>
                      <a:pPr marL="342900" lvl="0" indent="-342900" algn="l">
                        <a:lnSpc>
                          <a:spcPts val="1000"/>
                        </a:lnSpc>
                        <a:buFont typeface="Arial" panose="020B0604020202020204" pitchFamily="34" charset="0"/>
                        <a:buChar char="•"/>
                        <a:tabLst>
                          <a:tab pos="180340" algn="l"/>
                        </a:tabLst>
                      </a:pPr>
                      <a:r>
                        <a:rPr lang="nl-NL" sz="1400" kern="100">
                          <a:effectLst/>
                        </a:rPr>
                        <a:t>Opstelling / opslag materieel</a:t>
                      </a:r>
                      <a:endParaRPr lang="nl-NL" sz="14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tc>
                <a:extLst>
                  <a:ext uri="{0D108BD9-81ED-4DB2-BD59-A6C34878D82A}">
                    <a16:rowId xmlns:a16="http://schemas.microsoft.com/office/drawing/2014/main" val="2229759756"/>
                  </a:ext>
                </a:extLst>
              </a:tr>
              <a:tr h="286278">
                <a:tc>
                  <a:txBody>
                    <a:bodyPr/>
                    <a:lstStyle/>
                    <a:p>
                      <a:pPr marL="342900" lvl="0" indent="-342900" algn="l">
                        <a:lnSpc>
                          <a:spcPts val="1000"/>
                        </a:lnSpc>
                        <a:buFont typeface="Arial" panose="020B0604020202020204" pitchFamily="34" charset="0"/>
                        <a:buChar char="•"/>
                        <a:tabLst>
                          <a:tab pos="180340" algn="l"/>
                        </a:tabLst>
                      </a:pPr>
                      <a:r>
                        <a:rPr lang="nl-NL" sz="1400" kern="100">
                          <a:effectLst/>
                        </a:rPr>
                        <a:t>Gezondheid en Milieu</a:t>
                      </a:r>
                      <a:endParaRPr lang="nl-NL" sz="14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tc>
                <a:extLst>
                  <a:ext uri="{0D108BD9-81ED-4DB2-BD59-A6C34878D82A}">
                    <a16:rowId xmlns:a16="http://schemas.microsoft.com/office/drawing/2014/main" val="1073636245"/>
                  </a:ext>
                </a:extLst>
              </a:tr>
              <a:tr h="286278">
                <a:tc>
                  <a:txBody>
                    <a:bodyPr/>
                    <a:lstStyle/>
                    <a:p>
                      <a:pPr marL="342900" lvl="0" indent="-342900" algn="l">
                        <a:lnSpc>
                          <a:spcPts val="1000"/>
                        </a:lnSpc>
                        <a:spcAft>
                          <a:spcPts val="0"/>
                        </a:spcAft>
                        <a:buFont typeface="Arial" panose="020B0604020202020204" pitchFamily="34" charset="0"/>
                        <a:buChar char="•"/>
                        <a:tabLst>
                          <a:tab pos="180340" algn="l"/>
                        </a:tabLst>
                      </a:pPr>
                      <a:r>
                        <a:rPr lang="nl-NL" sz="1400" kern="100">
                          <a:effectLst/>
                        </a:rPr>
                        <a:t>Gemeenschappelijke risico’s samenloopgevaar</a:t>
                      </a:r>
                      <a:endParaRPr lang="nl-NL" sz="14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tc>
                <a:extLst>
                  <a:ext uri="{0D108BD9-81ED-4DB2-BD59-A6C34878D82A}">
                    <a16:rowId xmlns:a16="http://schemas.microsoft.com/office/drawing/2014/main" val="385144230"/>
                  </a:ext>
                </a:extLst>
              </a:tr>
              <a:tr h="286278">
                <a:tc>
                  <a:txBody>
                    <a:bodyPr/>
                    <a:lstStyle/>
                    <a:p>
                      <a:pPr marL="342900" lvl="0" indent="-342900" algn="l">
                        <a:lnSpc>
                          <a:spcPts val="1000"/>
                        </a:lnSpc>
                        <a:buFont typeface="Arial" panose="020B0604020202020204" pitchFamily="34" charset="0"/>
                        <a:buChar char="•"/>
                        <a:tabLst>
                          <a:tab pos="180340" algn="l"/>
                        </a:tabLst>
                      </a:pPr>
                      <a:r>
                        <a:rPr lang="nl-NL" sz="1400" kern="100">
                          <a:effectLst/>
                        </a:rPr>
                        <a:t>Asbest</a:t>
                      </a:r>
                      <a:endParaRPr lang="nl-NL" sz="14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tc>
                <a:extLst>
                  <a:ext uri="{0D108BD9-81ED-4DB2-BD59-A6C34878D82A}">
                    <a16:rowId xmlns:a16="http://schemas.microsoft.com/office/drawing/2014/main" val="691594911"/>
                  </a:ext>
                </a:extLst>
              </a:tr>
              <a:tr h="286278">
                <a:tc>
                  <a:txBody>
                    <a:bodyPr/>
                    <a:lstStyle/>
                    <a:p>
                      <a:pPr marL="342900" lvl="0" indent="-342900" algn="l">
                        <a:lnSpc>
                          <a:spcPts val="1000"/>
                        </a:lnSpc>
                        <a:buFont typeface="Arial" panose="020B0604020202020204" pitchFamily="34" charset="0"/>
                        <a:buChar char="•"/>
                        <a:tabLst>
                          <a:tab pos="180340" algn="l"/>
                        </a:tabLst>
                      </a:pPr>
                      <a:r>
                        <a:rPr lang="nl-NL" sz="1400" kern="100">
                          <a:effectLst/>
                        </a:rPr>
                        <a:t>Werken op hoogte </a:t>
                      </a:r>
                      <a:endParaRPr lang="nl-NL" sz="14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tc>
                <a:extLst>
                  <a:ext uri="{0D108BD9-81ED-4DB2-BD59-A6C34878D82A}">
                    <a16:rowId xmlns:a16="http://schemas.microsoft.com/office/drawing/2014/main" val="849139229"/>
                  </a:ext>
                </a:extLst>
              </a:tr>
              <a:tr h="286278">
                <a:tc>
                  <a:txBody>
                    <a:bodyPr/>
                    <a:lstStyle/>
                    <a:p>
                      <a:pPr marL="342900" lvl="0" indent="-342900" algn="l">
                        <a:lnSpc>
                          <a:spcPts val="1000"/>
                        </a:lnSpc>
                        <a:buFont typeface="Arial" panose="020B0604020202020204" pitchFamily="34" charset="0"/>
                        <a:buChar char="•"/>
                        <a:tabLst>
                          <a:tab pos="180340" algn="l"/>
                        </a:tabLst>
                      </a:pPr>
                      <a:r>
                        <a:rPr lang="nl-NL" sz="1400" kern="100">
                          <a:effectLst/>
                        </a:rPr>
                        <a:t>Instabiliteit</a:t>
                      </a:r>
                      <a:endParaRPr lang="nl-NL" sz="14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tc>
                <a:extLst>
                  <a:ext uri="{0D108BD9-81ED-4DB2-BD59-A6C34878D82A}">
                    <a16:rowId xmlns:a16="http://schemas.microsoft.com/office/drawing/2014/main" val="2490585787"/>
                  </a:ext>
                </a:extLst>
              </a:tr>
              <a:tr h="286278">
                <a:tc>
                  <a:txBody>
                    <a:bodyPr/>
                    <a:lstStyle/>
                    <a:p>
                      <a:pPr marL="342900" lvl="0" indent="-342900" algn="l">
                        <a:lnSpc>
                          <a:spcPts val="1000"/>
                        </a:lnSpc>
                        <a:buFont typeface="Arial" panose="020B0604020202020204" pitchFamily="34" charset="0"/>
                        <a:buChar char="•"/>
                        <a:tabLst>
                          <a:tab pos="180340" algn="l"/>
                        </a:tabLst>
                      </a:pPr>
                      <a:r>
                        <a:rPr lang="nl-NL" sz="1400" kern="100">
                          <a:effectLst/>
                        </a:rPr>
                        <a:t>Ondergrond</a:t>
                      </a:r>
                      <a:endParaRPr lang="nl-NL" sz="14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tc>
                <a:extLst>
                  <a:ext uri="{0D108BD9-81ED-4DB2-BD59-A6C34878D82A}">
                    <a16:rowId xmlns:a16="http://schemas.microsoft.com/office/drawing/2014/main" val="3834459276"/>
                  </a:ext>
                </a:extLst>
              </a:tr>
              <a:tr h="270551">
                <a:tc>
                  <a:txBody>
                    <a:bodyPr/>
                    <a:lstStyle/>
                    <a:p>
                      <a:pPr marL="342900" lvl="0" indent="-342900" algn="l">
                        <a:lnSpc>
                          <a:spcPts val="1000"/>
                        </a:lnSpc>
                        <a:buFont typeface="Arial" panose="020B0604020202020204" pitchFamily="34" charset="0"/>
                        <a:buChar char="•"/>
                        <a:tabLst>
                          <a:tab pos="180340" algn="l"/>
                        </a:tabLst>
                      </a:pPr>
                      <a:r>
                        <a:rPr lang="nl-NL" sz="1400" kern="100" dirty="0">
                          <a:effectLst/>
                        </a:rPr>
                        <a:t>Installaties / opslag / magazijnen / munitiedepots / besloten ruimtes</a:t>
                      </a:r>
                      <a:endParaRPr lang="nl-NL" sz="14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tc>
                <a:extLst>
                  <a:ext uri="{0D108BD9-81ED-4DB2-BD59-A6C34878D82A}">
                    <a16:rowId xmlns:a16="http://schemas.microsoft.com/office/drawing/2014/main" val="4119768740"/>
                  </a:ext>
                </a:extLst>
              </a:tr>
              <a:tr h="286278">
                <a:tc>
                  <a:txBody>
                    <a:bodyPr/>
                    <a:lstStyle/>
                    <a:p>
                      <a:pPr marL="342900" lvl="0" indent="-342900" algn="l">
                        <a:lnSpc>
                          <a:spcPts val="1000"/>
                        </a:lnSpc>
                        <a:buFont typeface="Arial" panose="020B0604020202020204" pitchFamily="34" charset="0"/>
                        <a:buChar char="•"/>
                        <a:tabLst>
                          <a:tab pos="180340" algn="l"/>
                        </a:tabLst>
                      </a:pPr>
                      <a:r>
                        <a:rPr lang="nl-NL" sz="1400" kern="100">
                          <a:effectLst/>
                        </a:rPr>
                        <a:t>Onderhoud</a:t>
                      </a:r>
                      <a:endParaRPr lang="nl-NL" sz="14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tc>
                <a:extLst>
                  <a:ext uri="{0D108BD9-81ED-4DB2-BD59-A6C34878D82A}">
                    <a16:rowId xmlns:a16="http://schemas.microsoft.com/office/drawing/2014/main" val="2244295403"/>
                  </a:ext>
                </a:extLst>
              </a:tr>
              <a:tr h="286278">
                <a:tc>
                  <a:txBody>
                    <a:bodyPr/>
                    <a:lstStyle/>
                    <a:p>
                      <a:pPr marL="342900" lvl="0" indent="-342900" algn="l">
                        <a:lnSpc>
                          <a:spcPts val="1000"/>
                        </a:lnSpc>
                        <a:buFont typeface="Arial" panose="020B0604020202020204" pitchFamily="34" charset="0"/>
                        <a:buChar char="•"/>
                        <a:tabLst>
                          <a:tab pos="180340" algn="l"/>
                        </a:tabLst>
                      </a:pPr>
                      <a:r>
                        <a:rPr lang="nl-NL" sz="1400" kern="100">
                          <a:effectLst/>
                        </a:rPr>
                        <a:t>Sloop</a:t>
                      </a:r>
                      <a:endParaRPr lang="nl-NL" sz="14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tc>
                <a:extLst>
                  <a:ext uri="{0D108BD9-81ED-4DB2-BD59-A6C34878D82A}">
                    <a16:rowId xmlns:a16="http://schemas.microsoft.com/office/drawing/2014/main" val="1041770876"/>
                  </a:ext>
                </a:extLst>
              </a:tr>
              <a:tr h="312076">
                <a:tc>
                  <a:txBody>
                    <a:bodyPr/>
                    <a:lstStyle/>
                    <a:p>
                      <a:pPr marL="342900" lvl="0" indent="-342900" algn="l">
                        <a:lnSpc>
                          <a:spcPts val="1000"/>
                        </a:lnSpc>
                        <a:buFont typeface="Arial" panose="020B0604020202020204" pitchFamily="34" charset="0"/>
                        <a:buChar char="•"/>
                        <a:tabLst>
                          <a:tab pos="180340" algn="l"/>
                        </a:tabLst>
                      </a:pPr>
                      <a:r>
                        <a:rPr lang="nl-NL" sz="1400" kern="100">
                          <a:effectLst/>
                        </a:rPr>
                        <a:t>Bijzondere gevaren ihkv Richtlijn nr. 92/57/EEG (Richtlijn tijdelijke en mobiele bouwplaatsen)</a:t>
                      </a:r>
                      <a:endParaRPr lang="nl-NL" sz="14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tc>
                <a:extLst>
                  <a:ext uri="{0D108BD9-81ED-4DB2-BD59-A6C34878D82A}">
                    <a16:rowId xmlns:a16="http://schemas.microsoft.com/office/drawing/2014/main" val="2815698266"/>
                  </a:ext>
                </a:extLst>
              </a:tr>
              <a:tr h="286278">
                <a:tc>
                  <a:txBody>
                    <a:bodyPr/>
                    <a:lstStyle/>
                    <a:p>
                      <a:pPr marL="342900" lvl="0" indent="-342900" algn="l">
                        <a:lnSpc>
                          <a:spcPts val="1000"/>
                        </a:lnSpc>
                        <a:buFont typeface="Arial" panose="020B0604020202020204" pitchFamily="34" charset="0"/>
                        <a:buChar char="•"/>
                        <a:tabLst>
                          <a:tab pos="180340" algn="l"/>
                        </a:tabLst>
                      </a:pPr>
                      <a:r>
                        <a:rPr lang="nl-NL" sz="1400" kern="100" dirty="0">
                          <a:effectLst/>
                        </a:rPr>
                        <a:t>Overige aandachtspunten / risico’s </a:t>
                      </a:r>
                      <a:endParaRPr lang="nl-NL" sz="14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tc>
                <a:extLst>
                  <a:ext uri="{0D108BD9-81ED-4DB2-BD59-A6C34878D82A}">
                    <a16:rowId xmlns:a16="http://schemas.microsoft.com/office/drawing/2014/main" val="2358914854"/>
                  </a:ext>
                </a:extLst>
              </a:tr>
            </a:tbl>
          </a:graphicData>
        </a:graphic>
      </p:graphicFrame>
    </p:spTree>
    <p:extLst>
      <p:ext uri="{BB962C8B-B14F-4D97-AF65-F5344CB8AC3E}">
        <p14:creationId xmlns:p14="http://schemas.microsoft.com/office/powerpoint/2010/main" val="2648073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latin typeface="+mn-lt"/>
              </a:rPr>
              <a:t>Taak risico analyse (TRA)</a:t>
            </a:r>
          </a:p>
        </p:txBody>
      </p:sp>
      <p:sp>
        <p:nvSpPr>
          <p:cNvPr id="5" name="Text Box 4"/>
          <p:cNvSpPr txBox="1">
            <a:spLocks noChangeArrowheads="1"/>
          </p:cNvSpPr>
          <p:nvPr/>
        </p:nvSpPr>
        <p:spPr bwMode="auto">
          <a:xfrm>
            <a:off x="717550" y="1825625"/>
            <a:ext cx="410669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3810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3810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3810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3810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3810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3810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3810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3810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3810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285750" indent="-285750">
              <a:spcBef>
                <a:spcPct val="0"/>
              </a:spcBef>
            </a:pPr>
            <a:r>
              <a:rPr lang="nl-NL" altLang="nl-NL" sz="1800" dirty="0">
                <a:latin typeface="+mn-lt"/>
              </a:rPr>
              <a:t>Bij onbekende taken, gewijzigde taken, nieuwe machines, enz.</a:t>
            </a:r>
            <a:br>
              <a:rPr lang="nl-NL" altLang="nl-NL" sz="1800" dirty="0">
                <a:latin typeface="+mn-lt"/>
              </a:rPr>
            </a:br>
            <a:endParaRPr lang="nl-NL" altLang="nl-NL" sz="1800" dirty="0">
              <a:latin typeface="+mn-lt"/>
            </a:endParaRPr>
          </a:p>
          <a:p>
            <a:pPr marL="285750" indent="-285750">
              <a:spcBef>
                <a:spcPct val="0"/>
              </a:spcBef>
            </a:pPr>
            <a:r>
              <a:rPr lang="nl-NL" altLang="nl-NL" sz="1800" dirty="0">
                <a:latin typeface="+mn-lt"/>
              </a:rPr>
              <a:t>Vóór de offerte</a:t>
            </a:r>
          </a:p>
        </p:txBody>
      </p:sp>
      <p:pic>
        <p:nvPicPr>
          <p:cNvPr id="4" name="Afbeelding 3">
            <a:hlinkClick r:id="rId3"/>
            <a:extLst>
              <a:ext uri="{FF2B5EF4-FFF2-40B4-BE49-F238E27FC236}">
                <a16:creationId xmlns:a16="http://schemas.microsoft.com/office/drawing/2014/main" id="{B8FF6B5F-7249-4DF9-AD44-A9DB810FCE99}"/>
              </a:ext>
            </a:extLst>
          </p:cNvPr>
          <p:cNvPicPr>
            <a:picLocks noChangeAspect="1"/>
          </p:cNvPicPr>
          <p:nvPr/>
        </p:nvPicPr>
        <p:blipFill rotWithShape="1">
          <a:blip r:embed="rId4"/>
          <a:srcRect b="1000"/>
          <a:stretch/>
        </p:blipFill>
        <p:spPr>
          <a:xfrm>
            <a:off x="5041934" y="1457266"/>
            <a:ext cx="6046480" cy="42336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9961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latin typeface="+mn-lt"/>
              </a:rPr>
              <a:t>Laatste minuut risico analyse (LMRA)</a:t>
            </a:r>
          </a:p>
        </p:txBody>
      </p:sp>
      <p:sp>
        <p:nvSpPr>
          <p:cNvPr id="5" name="Text Box 4"/>
          <p:cNvSpPr txBox="1">
            <a:spLocks noChangeArrowheads="1"/>
          </p:cNvSpPr>
          <p:nvPr/>
        </p:nvSpPr>
        <p:spPr bwMode="auto">
          <a:xfrm>
            <a:off x="458624" y="2298591"/>
            <a:ext cx="11022504" cy="4690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3810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3810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3810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3810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3810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3810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3810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3810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3810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None/>
            </a:pPr>
            <a:r>
              <a:rPr lang="nl-NL" sz="1800" dirty="0"/>
              <a:t>Kan ik veilig werken?</a:t>
            </a:r>
            <a:br>
              <a:rPr lang="nl-NL" sz="1800" dirty="0"/>
            </a:br>
            <a:r>
              <a:rPr lang="nl-NL" sz="1800" dirty="0"/>
              <a:t>- Is mijn opdracht duidelijk?</a:t>
            </a:r>
            <a:br>
              <a:rPr lang="nl-NL" sz="1800" dirty="0"/>
            </a:br>
            <a:r>
              <a:rPr lang="nl-NL" sz="1800" dirty="0"/>
              <a:t>- Heb ik een veiligheidsvoorlichting gehad en begrijp ik die? </a:t>
            </a:r>
            <a:br>
              <a:rPr lang="nl-NL" sz="1800" dirty="0"/>
            </a:br>
            <a:r>
              <a:rPr lang="nl-NL" sz="1800" dirty="0"/>
              <a:t>- Voel ik me goed en fit?</a:t>
            </a:r>
            <a:br>
              <a:rPr lang="nl-NL" sz="1800" dirty="0"/>
            </a:br>
            <a:endParaRPr lang="nl-NL" sz="1800" dirty="0"/>
          </a:p>
          <a:p>
            <a:pPr>
              <a:buNone/>
            </a:pPr>
            <a:r>
              <a:rPr lang="nl-NL" sz="1800" dirty="0"/>
              <a:t>Ben ik veilig?</a:t>
            </a:r>
            <a:br>
              <a:rPr lang="nl-NL" sz="1800" dirty="0"/>
            </a:br>
            <a:r>
              <a:rPr lang="nl-NL" sz="1800" dirty="0"/>
              <a:t>- Heb ik de juiste persoonlijke beschermingsmiddelen? </a:t>
            </a:r>
            <a:br>
              <a:rPr lang="nl-NL" sz="1800" dirty="0"/>
            </a:br>
            <a:r>
              <a:rPr lang="nl-NL" sz="1800" dirty="0"/>
              <a:t>- Heb je ervoor gezorgd dat er geen ongeval kan ontstaan?</a:t>
            </a:r>
            <a:br>
              <a:rPr lang="nl-NL" sz="1800" dirty="0"/>
            </a:br>
            <a:endParaRPr lang="nl-NL" sz="1800" dirty="0"/>
          </a:p>
          <a:p>
            <a:pPr>
              <a:buNone/>
            </a:pPr>
            <a:r>
              <a:rPr lang="nl-NL" sz="1800" dirty="0"/>
              <a:t>Is de omgeving veilig?</a:t>
            </a:r>
            <a:br>
              <a:rPr lang="nl-NL" sz="1800" dirty="0"/>
            </a:br>
            <a:endParaRPr lang="nl-NL" sz="1800" dirty="0"/>
          </a:p>
          <a:p>
            <a:pPr>
              <a:buNone/>
            </a:pPr>
            <a:r>
              <a:rPr lang="nl-NL" sz="1800" dirty="0"/>
              <a:t>Is het materieel of gereedschap veilig?</a:t>
            </a:r>
            <a:br>
              <a:rPr lang="nl-NL" sz="1800" dirty="0"/>
            </a:br>
            <a:r>
              <a:rPr lang="nl-NL" sz="1800" dirty="0"/>
              <a:t>- Heb ik het geschikte materieel of gereedschap voor de klus?</a:t>
            </a:r>
            <a:br>
              <a:rPr lang="nl-NL" sz="1800" dirty="0"/>
            </a:br>
            <a:r>
              <a:rPr lang="nl-NL" sz="1800" dirty="0"/>
              <a:t>- Is het materiaal in orde? </a:t>
            </a:r>
            <a:br>
              <a:rPr lang="nl-NL" sz="1800" dirty="0"/>
            </a:br>
            <a:r>
              <a:rPr lang="nl-NL" sz="1800" dirty="0"/>
              <a:t>- Is het gekeurd?</a:t>
            </a:r>
          </a:p>
          <a:p>
            <a:pPr>
              <a:spcBef>
                <a:spcPct val="0"/>
              </a:spcBef>
              <a:buNone/>
            </a:pPr>
            <a:endParaRPr lang="nl-NL" altLang="nl-NL" sz="1800" dirty="0">
              <a:latin typeface="+mj-lt"/>
            </a:endParaRPr>
          </a:p>
        </p:txBody>
      </p:sp>
      <p:pic>
        <p:nvPicPr>
          <p:cNvPr id="4" name="Afbeelding 3" descr="Afbeelding met tekst&#10;&#10;Automatisch gegenereerde beschrijving">
            <a:extLst>
              <a:ext uri="{FF2B5EF4-FFF2-40B4-BE49-F238E27FC236}">
                <a16:creationId xmlns:a16="http://schemas.microsoft.com/office/drawing/2014/main" id="{E6DDCAD8-AF94-4828-A523-03DB09484B56}"/>
              </a:ext>
            </a:extLst>
          </p:cNvPr>
          <p:cNvPicPr>
            <a:picLocks noChangeAspect="1"/>
          </p:cNvPicPr>
          <p:nvPr/>
        </p:nvPicPr>
        <p:blipFill>
          <a:blip r:embed="rId3"/>
          <a:stretch>
            <a:fillRect/>
          </a:stretch>
        </p:blipFill>
        <p:spPr>
          <a:xfrm>
            <a:off x="4771697" y="1262631"/>
            <a:ext cx="5308731" cy="1230595"/>
          </a:xfrm>
          <a:prstGeom prst="rect">
            <a:avLst/>
          </a:prstGeom>
        </p:spPr>
      </p:pic>
    </p:spTree>
    <p:extLst>
      <p:ext uri="{BB962C8B-B14F-4D97-AF65-F5344CB8AC3E}">
        <p14:creationId xmlns:p14="http://schemas.microsoft.com/office/powerpoint/2010/main" val="16323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48328" y="1228574"/>
            <a:ext cx="10617200" cy="53325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itel 1">
            <a:extLst>
              <a:ext uri="{FF2B5EF4-FFF2-40B4-BE49-F238E27FC236}">
                <a16:creationId xmlns:a16="http://schemas.microsoft.com/office/drawing/2014/main" id="{FE0B4087-BBD2-4923-92FE-DDF246A0963D}"/>
              </a:ext>
            </a:extLst>
          </p:cNvPr>
          <p:cNvSpPr>
            <a:spLocks noGrp="1"/>
          </p:cNvSpPr>
          <p:nvPr>
            <p:ph type="title"/>
          </p:nvPr>
        </p:nvSpPr>
        <p:spPr>
          <a:xfrm>
            <a:off x="371476" y="296863"/>
            <a:ext cx="11437745" cy="1160403"/>
          </a:xfrm>
        </p:spPr>
        <p:txBody>
          <a:bodyPr/>
          <a:lstStyle/>
          <a:p>
            <a:r>
              <a:rPr lang="nl-NL" dirty="0"/>
              <a:t>Gevolgen van ongelukken</a:t>
            </a:r>
          </a:p>
        </p:txBody>
      </p:sp>
    </p:spTree>
    <p:extLst>
      <p:ext uri="{BB962C8B-B14F-4D97-AF65-F5344CB8AC3E}">
        <p14:creationId xmlns:p14="http://schemas.microsoft.com/office/powerpoint/2010/main" val="385284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F72513-B4DC-4C7E-9EB9-6D547FE43168}"/>
              </a:ext>
            </a:extLst>
          </p:cNvPr>
          <p:cNvSpPr>
            <a:spLocks noGrp="1"/>
          </p:cNvSpPr>
          <p:nvPr>
            <p:ph type="title"/>
          </p:nvPr>
        </p:nvSpPr>
        <p:spPr/>
        <p:txBody>
          <a:bodyPr/>
          <a:lstStyle/>
          <a:p>
            <a:r>
              <a:rPr lang="nl-NL" dirty="0"/>
              <a:t>De prijs van ongelukken</a:t>
            </a:r>
          </a:p>
        </p:txBody>
      </p:sp>
      <p:sp>
        <p:nvSpPr>
          <p:cNvPr id="3" name="Tijdelijke aanduiding voor datum 2">
            <a:extLst>
              <a:ext uri="{FF2B5EF4-FFF2-40B4-BE49-F238E27FC236}">
                <a16:creationId xmlns:a16="http://schemas.microsoft.com/office/drawing/2014/main" id="{E5BFC46A-584C-47D5-98E8-E4B7D19638E8}"/>
              </a:ext>
            </a:extLst>
          </p:cNvPr>
          <p:cNvSpPr>
            <a:spLocks noGrp="1"/>
          </p:cNvSpPr>
          <p:nvPr>
            <p:ph type="dt" sz="half" idx="10"/>
          </p:nvPr>
        </p:nvSpPr>
        <p:spPr/>
        <p:txBody>
          <a:bodyPr/>
          <a:lstStyle/>
          <a:p>
            <a:fld id="{F56DC809-E006-4D4A-A571-B5578B43D022}" type="datetime1">
              <a:rPr lang="nl-NL" noProof="0" smtClean="0"/>
              <a:t>4-2-2024</a:t>
            </a:fld>
            <a:endParaRPr lang="nl-NL" noProof="0"/>
          </a:p>
        </p:txBody>
      </p:sp>
      <p:sp>
        <p:nvSpPr>
          <p:cNvPr id="4" name="Tijdelijke aanduiding voor voettekst 3">
            <a:extLst>
              <a:ext uri="{FF2B5EF4-FFF2-40B4-BE49-F238E27FC236}">
                <a16:creationId xmlns:a16="http://schemas.microsoft.com/office/drawing/2014/main" id="{01F29CC6-FB8E-4F92-99F0-27BEF03BB7C8}"/>
              </a:ext>
            </a:extLst>
          </p:cNvPr>
          <p:cNvSpPr>
            <a:spLocks noGrp="1"/>
          </p:cNvSpPr>
          <p:nvPr>
            <p:ph type="ftr" sz="quarter" idx="11"/>
          </p:nvPr>
        </p:nvSpPr>
        <p:spPr/>
        <p:txBody>
          <a:bodyPr/>
          <a:lstStyle/>
          <a:p>
            <a:r>
              <a:rPr lang="nl-NL" noProof="0"/>
              <a:t>Onderwerp van de presentatie</a:t>
            </a:r>
          </a:p>
        </p:txBody>
      </p:sp>
      <p:sp>
        <p:nvSpPr>
          <p:cNvPr id="5" name="Tijdelijke aanduiding voor dianummer 4">
            <a:extLst>
              <a:ext uri="{FF2B5EF4-FFF2-40B4-BE49-F238E27FC236}">
                <a16:creationId xmlns:a16="http://schemas.microsoft.com/office/drawing/2014/main" id="{2D97AA6E-1D11-4DAC-956E-8A0C63B22BA3}"/>
              </a:ext>
            </a:extLst>
          </p:cNvPr>
          <p:cNvSpPr>
            <a:spLocks noGrp="1"/>
          </p:cNvSpPr>
          <p:nvPr>
            <p:ph type="sldNum" sz="quarter" idx="12"/>
          </p:nvPr>
        </p:nvSpPr>
        <p:spPr/>
        <p:txBody>
          <a:bodyPr/>
          <a:lstStyle/>
          <a:p>
            <a:fld id="{45B76B8B-DE07-48A4-9913-B57A52F2F853}" type="slidenum">
              <a:rPr lang="nl-NL" noProof="0" smtClean="0"/>
              <a:t>3</a:t>
            </a:fld>
            <a:endParaRPr lang="nl-NL" noProof="0"/>
          </a:p>
        </p:txBody>
      </p:sp>
      <p:pic>
        <p:nvPicPr>
          <p:cNvPr id="9" name="Onlinemedia 8" title="Film de prijs van ongelukken">
            <a:hlinkClick r:id="" action="ppaction://media"/>
            <a:extLst>
              <a:ext uri="{FF2B5EF4-FFF2-40B4-BE49-F238E27FC236}">
                <a16:creationId xmlns:a16="http://schemas.microsoft.com/office/drawing/2014/main" id="{D64C63D6-BD95-4778-BA0B-4325A6FD870C}"/>
              </a:ext>
            </a:extLst>
          </p:cNvPr>
          <p:cNvPicPr>
            <a:picLocks noRot="1" noChangeAspect="1"/>
          </p:cNvPicPr>
          <p:nvPr>
            <a:videoFile r:link="rId1"/>
          </p:nvPr>
        </p:nvPicPr>
        <p:blipFill>
          <a:blip r:embed="rId3"/>
          <a:stretch>
            <a:fillRect/>
          </a:stretch>
        </p:blipFill>
        <p:spPr>
          <a:xfrm>
            <a:off x="1971675" y="978694"/>
            <a:ext cx="7610475" cy="5707857"/>
          </a:xfrm>
          <a:prstGeom prst="rect">
            <a:avLst/>
          </a:prstGeom>
        </p:spPr>
      </p:pic>
    </p:spTree>
    <p:extLst>
      <p:ext uri="{BB962C8B-B14F-4D97-AF65-F5344CB8AC3E}">
        <p14:creationId xmlns:p14="http://schemas.microsoft.com/office/powerpoint/2010/main" val="291444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5"/>
          <p:cNvSpPr>
            <a:spLocks noGrp="1"/>
          </p:cNvSpPr>
          <p:nvPr>
            <p:ph type="sldNum" sz="quarter" idx="12"/>
          </p:nvPr>
        </p:nvSpPr>
        <p:spPr/>
        <p:txBody>
          <a:bodyPr/>
          <a:lstStyle/>
          <a:p>
            <a:endParaRPr lang="nl-NL" altLang="nl-NL" sz="1050"/>
          </a:p>
          <a:p>
            <a:endParaRPr lang="nl-NL" altLang="nl-NL"/>
          </a:p>
          <a:p>
            <a:r>
              <a:rPr lang="nl-NL" altLang="nl-NL" sz="1050"/>
              <a:t>                     </a:t>
            </a:r>
            <a:fld id="{E9047A44-7CEB-4D5C-8EF8-695302D5CDA7}" type="slidenum">
              <a:rPr lang="nl-NL" altLang="nl-NL" sz="1050"/>
              <a:pPr/>
              <a:t>4</a:t>
            </a:fld>
            <a:endParaRPr lang="nl-NL" altLang="nl-NL" sz="1050"/>
          </a:p>
        </p:txBody>
      </p:sp>
      <p:sp>
        <p:nvSpPr>
          <p:cNvPr id="16386" name="Rectangle 2"/>
          <p:cNvSpPr>
            <a:spLocks noGrp="1" noChangeArrowheads="1"/>
          </p:cNvSpPr>
          <p:nvPr>
            <p:ph type="title"/>
          </p:nvPr>
        </p:nvSpPr>
        <p:spPr>
          <a:xfrm>
            <a:off x="3867150" y="514350"/>
            <a:ext cx="4414838" cy="857250"/>
          </a:xfrm>
        </p:spPr>
        <p:txBody>
          <a:bodyPr/>
          <a:lstStyle/>
          <a:p>
            <a:r>
              <a:rPr lang="nl-NL" altLang="nl-NL"/>
              <a:t>Dominotheorie</a:t>
            </a:r>
          </a:p>
        </p:txBody>
      </p:sp>
      <p:pic>
        <p:nvPicPr>
          <p:cNvPr id="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988" y="1047750"/>
            <a:ext cx="3459162" cy="5241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
          <p:cNvSpPr txBox="1">
            <a:spLocks noChangeArrowheads="1"/>
          </p:cNvSpPr>
          <p:nvPr/>
        </p:nvSpPr>
        <p:spPr bwMode="auto">
          <a:xfrm>
            <a:off x="3738069" y="2383902"/>
            <a:ext cx="838882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nl-NL" altLang="nl-NL" sz="2800" dirty="0">
                <a:latin typeface="+mj-lt"/>
              </a:rPr>
              <a:t>Ongevallen gebeuren niet zo maar</a:t>
            </a:r>
          </a:p>
          <a:p>
            <a:pPr>
              <a:spcBef>
                <a:spcPct val="0"/>
              </a:spcBef>
              <a:buFontTx/>
              <a:buNone/>
            </a:pPr>
            <a:r>
              <a:rPr lang="nl-NL" altLang="nl-NL" sz="2800" dirty="0">
                <a:latin typeface="+mj-lt"/>
              </a:rPr>
              <a:t>Er gaat een reeks aan gebeurtenissen vooraf</a:t>
            </a:r>
            <a:r>
              <a:rPr lang="nl-NL" altLang="nl-NL" dirty="0">
                <a:latin typeface="+mj-lt"/>
              </a:rPr>
              <a:t>.</a:t>
            </a:r>
          </a:p>
        </p:txBody>
      </p:sp>
      <p:sp>
        <p:nvSpPr>
          <p:cNvPr id="2" name="Ovaal 1">
            <a:extLst>
              <a:ext uri="{FF2B5EF4-FFF2-40B4-BE49-F238E27FC236}">
                <a16:creationId xmlns:a16="http://schemas.microsoft.com/office/drawing/2014/main" id="{B2EA5547-B365-99B5-191F-155EE244350A}"/>
              </a:ext>
            </a:extLst>
          </p:cNvPr>
          <p:cNvSpPr/>
          <p:nvPr/>
        </p:nvSpPr>
        <p:spPr>
          <a:xfrm>
            <a:off x="945931" y="1047750"/>
            <a:ext cx="1040524" cy="2147395"/>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7" name="Rechte verbindingslijn met pijl 6">
            <a:extLst>
              <a:ext uri="{FF2B5EF4-FFF2-40B4-BE49-F238E27FC236}">
                <a16:creationId xmlns:a16="http://schemas.microsoft.com/office/drawing/2014/main" id="{06233222-2555-3044-2982-88F06399FB7A}"/>
              </a:ext>
            </a:extLst>
          </p:cNvPr>
          <p:cNvCxnSpPr>
            <a:cxnSpLocks/>
          </p:cNvCxnSpPr>
          <p:nvPr/>
        </p:nvCxnSpPr>
        <p:spPr>
          <a:xfrm>
            <a:off x="809297" y="3350854"/>
            <a:ext cx="746234"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555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5"/>
          <p:cNvSpPr>
            <a:spLocks noGrp="1"/>
          </p:cNvSpPr>
          <p:nvPr>
            <p:ph type="sldNum" sz="quarter" idx="12"/>
          </p:nvPr>
        </p:nvSpPr>
        <p:spPr/>
        <p:txBody>
          <a:bodyPr/>
          <a:lstStyle/>
          <a:p>
            <a:endParaRPr lang="nl-NL" altLang="nl-NL" sz="1050"/>
          </a:p>
          <a:p>
            <a:endParaRPr lang="nl-NL" altLang="nl-NL"/>
          </a:p>
          <a:p>
            <a:r>
              <a:rPr lang="nl-NL" altLang="nl-NL" sz="1050"/>
              <a:t>                     </a:t>
            </a:r>
            <a:fld id="{AE7AC55F-1302-4A3E-9730-353BE8D8C24A}" type="slidenum">
              <a:rPr lang="nl-NL" altLang="nl-NL" sz="1050"/>
              <a:pPr/>
              <a:t>5</a:t>
            </a:fld>
            <a:endParaRPr lang="nl-NL" altLang="nl-NL" sz="1050"/>
          </a:p>
        </p:txBody>
      </p:sp>
      <p:sp>
        <p:nvSpPr>
          <p:cNvPr id="41986" name="Rectangle 2"/>
          <p:cNvSpPr>
            <a:spLocks noGrp="1" noChangeArrowheads="1"/>
          </p:cNvSpPr>
          <p:nvPr>
            <p:ph type="title"/>
          </p:nvPr>
        </p:nvSpPr>
        <p:spPr/>
        <p:txBody>
          <a:bodyPr/>
          <a:lstStyle/>
          <a:p>
            <a:r>
              <a:rPr lang="nl-NL" altLang="nl-NL"/>
              <a:t>Theorie van directe en indirecte oorzaken</a:t>
            </a:r>
          </a:p>
        </p:txBody>
      </p:sp>
      <p:sp>
        <p:nvSpPr>
          <p:cNvPr id="41987" name="Rectangle 3"/>
          <p:cNvSpPr>
            <a:spLocks noGrp="1" noChangeArrowheads="1"/>
          </p:cNvSpPr>
          <p:nvPr>
            <p:ph type="body" idx="1"/>
          </p:nvPr>
        </p:nvSpPr>
        <p:spPr>
          <a:xfrm>
            <a:off x="371476" y="1664055"/>
            <a:ext cx="6269021" cy="4114800"/>
          </a:xfrm>
        </p:spPr>
        <p:txBody>
          <a:bodyPr/>
          <a:lstStyle/>
          <a:p>
            <a:r>
              <a:rPr lang="nl-NL" altLang="nl-NL" dirty="0">
                <a:latin typeface="+mj-lt"/>
              </a:rPr>
              <a:t>Directe oorzaken</a:t>
            </a:r>
          </a:p>
          <a:p>
            <a:pPr lvl="1"/>
            <a:r>
              <a:rPr lang="nl-NL" altLang="nl-NL" dirty="0">
                <a:latin typeface="+mj-lt"/>
              </a:rPr>
              <a:t>80 % onveilig handelen</a:t>
            </a:r>
          </a:p>
          <a:p>
            <a:pPr lvl="1"/>
            <a:r>
              <a:rPr lang="nl-NL" altLang="nl-NL" dirty="0">
                <a:latin typeface="+mj-lt"/>
              </a:rPr>
              <a:t>20 % onveilige situaties</a:t>
            </a:r>
          </a:p>
          <a:p>
            <a:pPr>
              <a:lnSpc>
                <a:spcPct val="160000"/>
              </a:lnSpc>
            </a:pPr>
            <a:r>
              <a:rPr lang="nl-NL" altLang="nl-NL" dirty="0">
                <a:latin typeface="+mj-lt"/>
              </a:rPr>
              <a:t>Indirecte oorzaken</a:t>
            </a:r>
          </a:p>
          <a:p>
            <a:pPr lvl="1"/>
            <a:r>
              <a:rPr lang="nl-NL" altLang="nl-NL" dirty="0">
                <a:latin typeface="+mj-lt"/>
              </a:rPr>
              <a:t>achtergrond</a:t>
            </a:r>
            <a:r>
              <a:rPr lang="nl-NL" altLang="nl-NL" sz="1800" i="1" dirty="0">
                <a:latin typeface="+mj-lt"/>
              </a:rPr>
              <a:t>(opvoeding &amp; opleiding, persoonlijke  kenmerken en leefomstandigheden</a:t>
            </a:r>
          </a:p>
          <a:p>
            <a:pPr>
              <a:lnSpc>
                <a:spcPct val="0"/>
              </a:lnSpc>
              <a:buFont typeface="Monotype Sorts" pitchFamily="2" charset="2"/>
              <a:buNone/>
            </a:pPr>
            <a:endParaRPr lang="nl-NL" altLang="nl-NL" sz="1800" i="1" dirty="0">
              <a:latin typeface="+mj-lt"/>
            </a:endParaRPr>
          </a:p>
          <a:p>
            <a:pPr lvl="1"/>
            <a:r>
              <a:rPr lang="nl-NL" altLang="nl-NL" dirty="0">
                <a:latin typeface="+mj-lt"/>
              </a:rPr>
              <a:t>menselijk falen (</a:t>
            </a:r>
            <a:r>
              <a:rPr lang="nl-NL" altLang="nl-NL" sz="1800" i="1" dirty="0">
                <a:latin typeface="+mj-lt"/>
              </a:rPr>
              <a:t>iets niet weten, kunnen of willen)</a:t>
            </a:r>
          </a:p>
          <a:p>
            <a:pPr lvl="2"/>
            <a:endParaRPr lang="nl-NL" altLang="nl-NL" dirty="0">
              <a:latin typeface="+mj-lt"/>
            </a:endParaRPr>
          </a:p>
        </p:txBody>
      </p:sp>
      <p:pic>
        <p:nvPicPr>
          <p:cNvPr id="5"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7206" y="1363095"/>
            <a:ext cx="4115594" cy="5291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0556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Onveilig handelen</a:t>
            </a:r>
          </a:p>
        </p:txBody>
      </p:sp>
      <p:pic>
        <p:nvPicPr>
          <p:cNvPr id="4" name="Picture 3" descr="untitled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a:xfrm>
            <a:off x="6832601" y="479426"/>
            <a:ext cx="4649788" cy="62014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83711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Onveilige situatie</a:t>
            </a:r>
          </a:p>
        </p:txBody>
      </p:sp>
      <p:pic>
        <p:nvPicPr>
          <p:cNvPr id="4" name="Picture 3" descr="untitled"/>
          <p:cNvPicPr>
            <a:picLocks noChangeAspect="1" noChangeArrowheads="1"/>
          </p:cNvPicPr>
          <p:nvPr/>
        </p:nvPicPr>
        <p:blipFill rotWithShape="1">
          <a:blip r:embed="rId2">
            <a:extLst>
              <a:ext uri="{28A0092B-C50C-407E-A947-70E740481C1C}">
                <a14:useLocalDpi xmlns:a14="http://schemas.microsoft.com/office/drawing/2010/main" val="0"/>
              </a:ext>
            </a:extLst>
          </a:blip>
          <a:srcRect t="25403"/>
          <a:stretch/>
        </p:blipFill>
        <p:spPr>
          <a:xfrm>
            <a:off x="2768600" y="1422389"/>
            <a:ext cx="9031288" cy="505461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01438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Bronnen van risico’s</a:t>
            </a:r>
          </a:p>
        </p:txBody>
      </p:sp>
      <p:sp>
        <p:nvSpPr>
          <p:cNvPr id="5" name="Text Box 4"/>
          <p:cNvSpPr txBox="1">
            <a:spLocks noChangeArrowheads="1"/>
          </p:cNvSpPr>
          <p:nvPr/>
        </p:nvSpPr>
        <p:spPr bwMode="auto">
          <a:xfrm>
            <a:off x="717550" y="1825625"/>
            <a:ext cx="4388189"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3810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3810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3810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3810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3810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3810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3810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3810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3810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None/>
            </a:pPr>
            <a:r>
              <a:rPr lang="en-US" altLang="nl-NL" sz="1800" b="1" dirty="0" err="1">
                <a:latin typeface="+mj-lt"/>
              </a:rPr>
              <a:t>Onveilig</a:t>
            </a:r>
            <a:r>
              <a:rPr lang="en-US" altLang="nl-NL" sz="1800" b="1" dirty="0">
                <a:latin typeface="+mj-lt"/>
              </a:rPr>
              <a:t> </a:t>
            </a:r>
            <a:r>
              <a:rPr lang="en-US" altLang="nl-NL" sz="1800" b="1" dirty="0" err="1">
                <a:latin typeface="+mj-lt"/>
              </a:rPr>
              <a:t>handelen</a:t>
            </a:r>
            <a:r>
              <a:rPr lang="en-US" altLang="nl-NL" sz="1800" b="1" dirty="0">
                <a:latin typeface="+mj-lt"/>
              </a:rPr>
              <a:t> </a:t>
            </a:r>
            <a:r>
              <a:rPr lang="en-US" altLang="nl-NL" sz="1800" b="1" dirty="0" err="1">
                <a:latin typeface="+mj-lt"/>
              </a:rPr>
              <a:t>en</a:t>
            </a:r>
            <a:r>
              <a:rPr lang="en-US" altLang="nl-NL" sz="1800" b="1" dirty="0">
                <a:latin typeface="+mj-lt"/>
              </a:rPr>
              <a:t>/of -</a:t>
            </a:r>
            <a:r>
              <a:rPr lang="en-US" altLang="nl-NL" sz="1800" b="1" dirty="0" err="1">
                <a:latin typeface="+mj-lt"/>
              </a:rPr>
              <a:t>situaties</a:t>
            </a:r>
            <a:endParaRPr lang="en-US" altLang="nl-NL" sz="1800" b="1" dirty="0">
              <a:latin typeface="+mj-lt"/>
            </a:endParaRPr>
          </a:p>
          <a:p>
            <a:pPr>
              <a:spcBef>
                <a:spcPct val="0"/>
              </a:spcBef>
            </a:pPr>
            <a:r>
              <a:rPr lang="nl-NL" altLang="nl-NL" sz="1800" dirty="0">
                <a:latin typeface="+mj-lt"/>
              </a:rPr>
              <a:t> Het soort werk </a:t>
            </a:r>
          </a:p>
          <a:p>
            <a:pPr>
              <a:spcBef>
                <a:spcPct val="0"/>
              </a:spcBef>
            </a:pPr>
            <a:r>
              <a:rPr lang="nl-NL" altLang="nl-NL" sz="1800" dirty="0">
                <a:latin typeface="+mj-lt"/>
              </a:rPr>
              <a:t> De werkplek zelf</a:t>
            </a:r>
          </a:p>
          <a:p>
            <a:pPr>
              <a:spcBef>
                <a:spcPct val="0"/>
              </a:spcBef>
              <a:buNone/>
            </a:pPr>
            <a:endParaRPr lang="nl-NL" altLang="nl-NL" sz="1800" b="1" dirty="0">
              <a:latin typeface="+mj-lt"/>
            </a:endParaRPr>
          </a:p>
          <a:p>
            <a:pPr>
              <a:spcBef>
                <a:spcPct val="0"/>
              </a:spcBef>
              <a:buNone/>
            </a:pPr>
            <a:r>
              <a:rPr lang="nl-NL" altLang="nl-NL" sz="1800" b="1" dirty="0">
                <a:latin typeface="+mj-lt"/>
              </a:rPr>
              <a:t>Menselijk falen</a:t>
            </a:r>
          </a:p>
          <a:p>
            <a:pPr>
              <a:spcBef>
                <a:spcPct val="0"/>
              </a:spcBef>
            </a:pPr>
            <a:r>
              <a:rPr lang="en-US" altLang="nl-NL" sz="1800" dirty="0">
                <a:latin typeface="+mj-lt"/>
              </a:rPr>
              <a:t> </a:t>
            </a:r>
            <a:r>
              <a:rPr lang="nl-NL" altLang="nl-NL" sz="1800" dirty="0">
                <a:latin typeface="+mj-lt"/>
              </a:rPr>
              <a:t>Kennis en ervaring</a:t>
            </a:r>
          </a:p>
          <a:p>
            <a:pPr>
              <a:spcBef>
                <a:spcPct val="0"/>
              </a:spcBef>
            </a:pPr>
            <a:r>
              <a:rPr lang="en-US" altLang="nl-NL" sz="1800" dirty="0">
                <a:latin typeface="+mj-lt"/>
              </a:rPr>
              <a:t> </a:t>
            </a:r>
            <a:r>
              <a:rPr lang="nl-NL" altLang="nl-NL" sz="1800" dirty="0">
                <a:latin typeface="+mj-lt"/>
              </a:rPr>
              <a:t>De mentaliteit</a:t>
            </a:r>
          </a:p>
          <a:p>
            <a:pPr>
              <a:spcBef>
                <a:spcPct val="0"/>
              </a:spcBef>
              <a:buNone/>
            </a:pPr>
            <a:endParaRPr lang="nl-NL" altLang="nl-NL" sz="1800" b="1" dirty="0">
              <a:latin typeface="+mj-lt"/>
            </a:endParaRPr>
          </a:p>
          <a:p>
            <a:pPr>
              <a:spcBef>
                <a:spcPct val="0"/>
              </a:spcBef>
              <a:buNone/>
            </a:pPr>
            <a:r>
              <a:rPr lang="nl-NL" altLang="nl-NL" sz="1800" b="1" dirty="0">
                <a:latin typeface="+mj-lt"/>
              </a:rPr>
              <a:t>Achtergrond</a:t>
            </a:r>
          </a:p>
          <a:p>
            <a:pPr>
              <a:spcBef>
                <a:spcPct val="0"/>
              </a:spcBef>
            </a:pPr>
            <a:r>
              <a:rPr lang="nl-NL" altLang="nl-NL" sz="1800" dirty="0">
                <a:latin typeface="+mj-lt"/>
              </a:rPr>
              <a:t> Het welzijn</a:t>
            </a:r>
          </a:p>
        </p:txBody>
      </p:sp>
      <p:pic>
        <p:nvPicPr>
          <p:cNvPr id="6" name="Picture 3" descr="regel overtrede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618515" y="976253"/>
            <a:ext cx="4865687" cy="53736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20424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p:txBody>
          <a:bodyPr/>
          <a:lstStyle/>
          <a:p>
            <a:endParaRPr lang="nl-NL" altLang="nl-NL" sz="1050"/>
          </a:p>
          <a:p>
            <a:endParaRPr lang="nl-NL" altLang="nl-NL"/>
          </a:p>
          <a:p>
            <a:r>
              <a:rPr lang="nl-NL" altLang="nl-NL" sz="1050"/>
              <a:t>                     </a:t>
            </a:r>
            <a:fld id="{3A4E6EBE-CCB0-46EF-BD4A-0941F9548760}" type="slidenum">
              <a:rPr lang="nl-NL" altLang="nl-NL" sz="1050"/>
              <a:pPr/>
              <a:t>9</a:t>
            </a:fld>
            <a:endParaRPr lang="nl-NL" altLang="nl-NL" sz="1050"/>
          </a:p>
        </p:txBody>
      </p:sp>
      <p:sp>
        <p:nvSpPr>
          <p:cNvPr id="13314" name="Rectangle 2"/>
          <p:cNvSpPr>
            <a:spLocks noGrp="1" noChangeArrowheads="1"/>
          </p:cNvSpPr>
          <p:nvPr>
            <p:ph type="title"/>
          </p:nvPr>
        </p:nvSpPr>
        <p:spPr>
          <a:xfrm>
            <a:off x="596900" y="300038"/>
            <a:ext cx="7531100" cy="1162050"/>
          </a:xfrm>
        </p:spPr>
        <p:txBody>
          <a:bodyPr>
            <a:normAutofit/>
          </a:bodyPr>
          <a:lstStyle/>
          <a:p>
            <a:r>
              <a:rPr lang="nl-NL" altLang="nl-NL" dirty="0"/>
              <a:t>Formule voor risico’s</a:t>
            </a:r>
          </a:p>
        </p:txBody>
      </p:sp>
      <p:sp>
        <p:nvSpPr>
          <p:cNvPr id="13315" name="Rectangle 3"/>
          <p:cNvSpPr>
            <a:spLocks noGrp="1" noChangeArrowheads="1"/>
          </p:cNvSpPr>
          <p:nvPr>
            <p:ph type="body" idx="1"/>
          </p:nvPr>
        </p:nvSpPr>
        <p:spPr>
          <a:xfrm>
            <a:off x="596900" y="1631950"/>
            <a:ext cx="6362699" cy="1028700"/>
          </a:xfrm>
        </p:spPr>
        <p:txBody>
          <a:bodyPr/>
          <a:lstStyle/>
          <a:p>
            <a:pPr>
              <a:buFont typeface="Monotype Sorts" pitchFamily="2" charset="2"/>
              <a:buNone/>
            </a:pPr>
            <a:r>
              <a:rPr lang="nl-NL" altLang="nl-NL" sz="2700" b="1" dirty="0">
                <a:effectLst>
                  <a:outerShdw blurRad="38100" dist="38100" dir="2700000" algn="tl">
                    <a:srgbClr val="FFFFFF"/>
                  </a:outerShdw>
                </a:effectLst>
              </a:rPr>
              <a:t>Risico = Kans x Effect (R = K x E)</a:t>
            </a:r>
            <a:endParaRPr lang="nl-NL" altLang="nl-NL" dirty="0"/>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650" y="2454275"/>
            <a:ext cx="8255000" cy="4267200"/>
          </a:xfrm>
          <a:prstGeom prst="rect">
            <a:avLst/>
          </a:prstGeom>
        </p:spPr>
      </p:pic>
    </p:spTree>
    <p:extLst>
      <p:ext uri="{BB962C8B-B14F-4D97-AF65-F5344CB8AC3E}">
        <p14:creationId xmlns:p14="http://schemas.microsoft.com/office/powerpoint/2010/main" val="16560638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additive="base">
                                        <p:cTn id="7" dur="500" fill="hold"/>
                                        <p:tgtEl>
                                          <p:spTgt spid="13315"/>
                                        </p:tgtEl>
                                        <p:attrNameLst>
                                          <p:attrName>ppt_x</p:attrName>
                                        </p:attrNameLst>
                                      </p:cBhvr>
                                      <p:tavLst>
                                        <p:tav tm="0">
                                          <p:val>
                                            <p:strVal val="0-#ppt_w/2"/>
                                          </p:val>
                                        </p:tav>
                                        <p:tav tm="100000">
                                          <p:val>
                                            <p:strVal val="#ppt_x"/>
                                          </p:val>
                                        </p:tav>
                                      </p:tavLst>
                                    </p:anim>
                                    <p:anim calcmode="lin" valueType="num">
                                      <p:cBhvr additive="base">
                                        <p:cTn id="8" dur="500" fill="hold"/>
                                        <p:tgtEl>
                                          <p:spTgt spid="133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autoUpdateAnimBg="0"/>
    </p:bldLst>
  </p:timing>
</p:sld>
</file>

<file path=ppt/theme/theme1.xml><?xml version="1.0" encoding="utf-8"?>
<a:theme xmlns:a="http://schemas.openxmlformats.org/drawingml/2006/main" name="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uverta.pptx" id="{70709A2E-B288-4810-8BAF-B9D6A3513533}" vid="{CBBC01AD-5A9E-46FE-AA92-4DBA723E857C}"/>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84F8C1FB577242B72F6E2A19A18D72" ma:contentTypeVersion="22" ma:contentTypeDescription="Een nieuw document maken." ma:contentTypeScope="" ma:versionID="ee717eb4b18b059076118a410591173e">
  <xsd:schema xmlns:xsd="http://www.w3.org/2001/XMLSchema" xmlns:xs="http://www.w3.org/2001/XMLSchema" xmlns:p="http://schemas.microsoft.com/office/2006/metadata/properties" xmlns:ns3="712b9de0-8fe6-4941-9113-f18c893d2c1f" xmlns:ns4="091c332d-b5e9-4423-a6ed-d2a16705d59a" targetNamespace="http://schemas.microsoft.com/office/2006/metadata/properties" ma:root="true" ma:fieldsID="15c543453657c85a14534c814675f88b" ns3:_="" ns4:_="">
    <xsd:import namespace="712b9de0-8fe6-4941-9113-f18c893d2c1f"/>
    <xsd:import namespace="091c332d-b5e9-4423-a6ed-d2a16705d59a"/>
    <xsd:element name="properties">
      <xsd:complexType>
        <xsd:sequence>
          <xsd:element name="documentManagement">
            <xsd:complexType>
              <xsd:all>
                <xsd:element ref="ns3:CloudMigratorOriginId" minOccurs="0"/>
                <xsd:element ref="ns3:FileHash" minOccurs="0"/>
                <xsd:element ref="ns3:CloudMigratorVersion" minOccurs="0"/>
                <xsd:element ref="ns3:UniqueSourceRef" minOccurs="0"/>
                <xsd:element ref="ns4:SharedWithUsers" minOccurs="0"/>
                <xsd:element ref="ns4:SharedWithDetails" minOccurs="0"/>
                <xsd:element ref="ns4:SharingHintHash"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MediaServiceAutoKeyPoints" minOccurs="0"/>
                <xsd:element ref="ns3:MediaServiceKeyPoint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2b9de0-8fe6-4941-9113-f18c893d2c1f" elementFormDefault="qualified">
    <xsd:import namespace="http://schemas.microsoft.com/office/2006/documentManagement/types"/>
    <xsd:import namespace="http://schemas.microsoft.com/office/infopath/2007/PartnerControls"/>
    <xsd:element name="CloudMigratorOriginId" ma:index="8" nillable="true" ma:displayName="CloudMigratorOriginId" ma:internalName="CloudMigratorOriginId">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CloudMigratorVersion" ma:index="10" nillable="true" ma:displayName="CloudMigratorVersion" ma:internalName="CloudMigratorVersion">
      <xsd:simpleType>
        <xsd:restriction base="dms:Note">
          <xsd:maxLength value="255"/>
        </xsd:restriction>
      </xsd:simpleType>
    </xsd:element>
    <xsd:element name="UniqueSourceRef" ma:index="11" nillable="true" ma:displayName="UniqueSourceRef" ma:internalName="UniqueSourceRef">
      <xsd:simpleType>
        <xsd:restriction base="dms:Note">
          <xsd:maxLength value="255"/>
        </xsd:restriction>
      </xsd:simpleType>
    </xsd:element>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DateTaken" ma:index="21" nillable="true" ma:displayName="MediaServiceDateTaken" ma:hidden="true" ma:internalName="MediaServiceDateTaken"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_activity" ma:index="26" nillable="true" ma:displayName="_activity" ma:hidden="true" ma:internalName="_activity">
      <xsd:simpleType>
        <xsd:restriction base="dms:Note"/>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ystemTags" ma:index="28" nillable="true" ma:displayName="MediaServiceSystemTags" ma:hidden="true" ma:internalName="MediaServiceSystemTags" ma:readOnly="true">
      <xsd:simpleType>
        <xsd:restriction base="dms:Note"/>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1c332d-b5e9-4423-a6ed-d2a16705d59a"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element name="SharingHintHash" ma:index="14"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loudMigratorVersion xmlns="712b9de0-8fe6-4941-9113-f18c893d2c1f" xsi:nil="true"/>
    <UniqueSourceRef xmlns="712b9de0-8fe6-4941-9113-f18c893d2c1f" xsi:nil="true"/>
    <FileHash xmlns="712b9de0-8fe6-4941-9113-f18c893d2c1f" xsi:nil="true"/>
    <_activity xmlns="712b9de0-8fe6-4941-9113-f18c893d2c1f" xsi:nil="true"/>
    <CloudMigratorOriginId xmlns="712b9de0-8fe6-4941-9113-f18c893d2c1f" xsi:nil="true"/>
  </documentManagement>
</p:properties>
</file>

<file path=customXml/itemProps1.xml><?xml version="1.0" encoding="utf-8"?>
<ds:datastoreItem xmlns:ds="http://schemas.openxmlformats.org/officeDocument/2006/customXml" ds:itemID="{0B67069F-52EC-4226-BA6F-134B87934A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2b9de0-8fe6-4941-9113-f18c893d2c1f"/>
    <ds:schemaRef ds:uri="091c332d-b5e9-4423-a6ed-d2a16705d5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9178858-67F6-4D6E-858E-3AF28BD971BA}">
  <ds:schemaRefs>
    <ds:schemaRef ds:uri="http://schemas.microsoft.com/sharepoint/v3/contenttype/forms"/>
  </ds:schemaRefs>
</ds:datastoreItem>
</file>

<file path=customXml/itemProps3.xml><?xml version="1.0" encoding="utf-8"?>
<ds:datastoreItem xmlns:ds="http://schemas.openxmlformats.org/officeDocument/2006/customXml" ds:itemID="{E98C8DA8-C6C3-4D01-97C6-3A6B9C5B8151}">
  <ds:schemaRefs>
    <ds:schemaRef ds:uri="http://purl.org/dc/dcmitype/"/>
    <ds:schemaRef ds:uri="http://purl.org/dc/terms/"/>
    <ds:schemaRef ds:uri="http://schemas.microsoft.com/office/2006/documentManagement/types"/>
    <ds:schemaRef ds:uri="http://purl.org/dc/elements/1.1/"/>
    <ds:schemaRef ds:uri="http://schemas.microsoft.com/office/infopath/2007/PartnerControls"/>
    <ds:schemaRef ds:uri="712b9de0-8fe6-4941-9113-f18c893d2c1f"/>
    <ds:schemaRef ds:uri="http://schemas.microsoft.com/office/2006/metadata/properties"/>
    <ds:schemaRef ds:uri="http://www.w3.org/XML/1998/namespace"/>
    <ds:schemaRef ds:uri="http://schemas.openxmlformats.org/package/2006/metadata/core-properties"/>
    <ds:schemaRef ds:uri="091c332d-b5e9-4423-a6ed-d2a16705d59a"/>
  </ds:schemaRefs>
</ds:datastoreItem>
</file>

<file path=docProps/app.xml><?xml version="1.0" encoding="utf-8"?>
<Properties xmlns="http://schemas.openxmlformats.org/officeDocument/2006/extended-properties" xmlns:vt="http://schemas.openxmlformats.org/officeDocument/2006/docPropsVTypes">
  <Template>Yuverta</Template>
  <TotalTime>126</TotalTime>
  <Words>970</Words>
  <Application>Microsoft Office PowerPoint</Application>
  <PresentationFormat>Breedbeeld</PresentationFormat>
  <Paragraphs>138</Paragraphs>
  <Slides>18</Slides>
  <Notes>9</Notes>
  <HiddenSlides>0</HiddenSlides>
  <MMClips>1</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18</vt:i4>
      </vt:variant>
    </vt:vector>
  </HeadingPairs>
  <TitlesOfParts>
    <vt:vector size="25" baseType="lpstr">
      <vt:lpstr>Arial</vt:lpstr>
      <vt:lpstr>Arial Black</vt:lpstr>
      <vt:lpstr>Calibri</vt:lpstr>
      <vt:lpstr>Monotype Sorts</vt:lpstr>
      <vt:lpstr>Times New Roman</vt:lpstr>
      <vt:lpstr>Verdana</vt:lpstr>
      <vt:lpstr>Yuverta</vt:lpstr>
      <vt:lpstr>Veiligheidstheorie</vt:lpstr>
      <vt:lpstr>Gevolgen van ongelukken</vt:lpstr>
      <vt:lpstr>De prijs van ongelukken</vt:lpstr>
      <vt:lpstr>Dominotheorie</vt:lpstr>
      <vt:lpstr>Theorie van directe en indirecte oorzaken</vt:lpstr>
      <vt:lpstr>Onveilig handelen</vt:lpstr>
      <vt:lpstr>Onveilige situatie</vt:lpstr>
      <vt:lpstr>Bronnen van risico’s</vt:lpstr>
      <vt:lpstr>Formule voor risico’s</vt:lpstr>
      <vt:lpstr>Risico’s</vt:lpstr>
      <vt:lpstr>Risico preventie</vt:lpstr>
      <vt:lpstr>Redelijkheidsprincipe</vt:lpstr>
      <vt:lpstr>Risico management</vt:lpstr>
      <vt:lpstr>Risico inventarisatie en evaluatie (RI&amp;E)</vt:lpstr>
      <vt:lpstr>Risico inventarisatie en evaluatie (RIE)</vt:lpstr>
      <vt:lpstr>RI&amp;E voor projecten</vt:lpstr>
      <vt:lpstr>Taak risico analyse (TRA)</vt:lpstr>
      <vt:lpstr>Laatste minuut risico analyse (LMRA)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Veiligheidstheorie</dc:title>
  <dc:creator>Maurice van Bijnen</dc:creator>
  <dc:description>Template by HQ Solutions</dc:description>
  <cp:lastModifiedBy>Maurice van Bijnen</cp:lastModifiedBy>
  <cp:revision>3</cp:revision>
  <dcterms:created xsi:type="dcterms:W3CDTF">2021-10-03T07:46:56Z</dcterms:created>
  <dcterms:modified xsi:type="dcterms:W3CDTF">2024-02-04T08:45:02Z</dcterms:modified>
  <cp:version>002</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0x0101002084F8C1FB577242B72F6E2A19A18D72</vt:lpwstr>
  </property>
</Properties>
</file>